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harts/colors1.xml" ContentType="application/vnd.ms-office.chartcolorstyl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284" r:id="rId4"/>
    <p:sldId id="260" r:id="rId5"/>
    <p:sldId id="258" r:id="rId6"/>
    <p:sldId id="261" r:id="rId7"/>
    <p:sldId id="272" r:id="rId8"/>
    <p:sldId id="273" r:id="rId9"/>
    <p:sldId id="274" r:id="rId10"/>
    <p:sldId id="275" r:id="rId11"/>
    <p:sldId id="276" r:id="rId12"/>
    <p:sldId id="277" r:id="rId13"/>
    <p:sldId id="278" r:id="rId14"/>
    <p:sldId id="279" r:id="rId15"/>
    <p:sldId id="280" r:id="rId16"/>
    <p:sldId id="281" r:id="rId17"/>
    <p:sldId id="283" r:id="rId18"/>
    <p:sldId id="282" r:id="rId19"/>
    <p:sldId id="27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Feuill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rot="0" spcFirstLastPara="1" vertOverflow="ellipsis" vert="horz" wrap="square" anchor="ctr" anchorCtr="1"/>
          <a:lstStyle/>
          <a:p>
            <a:pPr>
              <a:defRPr sz="1100" b="1" i="0" u="none" strike="noStrike" kern="1200" spc="0" baseline="0">
                <a:solidFill>
                  <a:schemeClr val="tx1">
                    <a:lumMod val="65000"/>
                    <a:lumOff val="35000"/>
                  </a:schemeClr>
                </a:solidFill>
                <a:latin typeface="+mn-lt"/>
                <a:ea typeface="+mn-ea"/>
                <a:cs typeface="+mn-cs"/>
              </a:defRPr>
            </a:pPr>
            <a:r>
              <a:rPr lang="fr-FR" sz="1100" b="1"/>
              <a:t>Structure des Exploitations Agricoles en Tunisie</a:t>
            </a:r>
          </a:p>
        </c:rich>
      </c:tx>
      <c:layout/>
      <c:spPr>
        <a:noFill/>
        <a:ln>
          <a:noFill/>
        </a:ln>
        <a:effectLst/>
      </c:spPr>
    </c:title>
    <c:plotArea>
      <c:layout/>
      <c:barChart>
        <c:barDir val="col"/>
        <c:grouping val="clustered"/>
        <c:ser>
          <c:idx val="0"/>
          <c:order val="0"/>
          <c:tx>
            <c:strRef>
              <c:f>Feuil1!$B$1</c:f>
              <c:strCache>
                <c:ptCount val="1"/>
                <c:pt idx="0">
                  <c:v>Nombre d'Exploitations</c:v>
                </c:pt>
              </c:strCache>
            </c:strRef>
          </c:tx>
          <c:spPr>
            <a:solidFill>
              <a:schemeClr val="accent1">
                <a:lumMod val="75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Feuil1!$A$2:$A$6</c:f>
              <c:strCache>
                <c:ptCount val="5"/>
                <c:pt idx="0">
                  <c:v>&lt; 5 ha</c:v>
                </c:pt>
                <c:pt idx="1">
                  <c:v>5ha à 10 ha</c:v>
                </c:pt>
                <c:pt idx="2">
                  <c:v>10ha à 50 ha</c:v>
                </c:pt>
                <c:pt idx="3">
                  <c:v>50 ha à 100 ha</c:v>
                </c:pt>
                <c:pt idx="4">
                  <c:v>100 ha &lt;</c:v>
                </c:pt>
              </c:strCache>
            </c:strRef>
          </c:cat>
          <c:val>
            <c:numRef>
              <c:f>Feuil1!$B$2:$B$6</c:f>
              <c:numCache>
                <c:formatCode>0%</c:formatCode>
                <c:ptCount val="5"/>
                <c:pt idx="0">
                  <c:v>0.54</c:v>
                </c:pt>
                <c:pt idx="1">
                  <c:v>0.2100000000000001</c:v>
                </c:pt>
                <c:pt idx="2">
                  <c:v>0.22000000000000008</c:v>
                </c:pt>
                <c:pt idx="3">
                  <c:v>2.0000000000000014E-2</c:v>
                </c:pt>
                <c:pt idx="4">
                  <c:v>1.0000000000000007E-2</c:v>
                </c:pt>
              </c:numCache>
            </c:numRef>
          </c:val>
        </c:ser>
        <c:ser>
          <c:idx val="1"/>
          <c:order val="1"/>
          <c:tx>
            <c:strRef>
              <c:f>Feuil1!$C$1</c:f>
              <c:strCache>
                <c:ptCount val="1"/>
                <c:pt idx="0">
                  <c:v>Superficie correspondante</c:v>
                </c:pt>
              </c:strCache>
            </c:strRef>
          </c:tx>
          <c:spPr>
            <a:solidFill>
              <a:srgbClr val="00B050"/>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Feuil1!$A$2:$A$6</c:f>
              <c:strCache>
                <c:ptCount val="5"/>
                <c:pt idx="0">
                  <c:v>&lt; 5 ha</c:v>
                </c:pt>
                <c:pt idx="1">
                  <c:v>5ha à 10 ha</c:v>
                </c:pt>
                <c:pt idx="2">
                  <c:v>10ha à 50 ha</c:v>
                </c:pt>
                <c:pt idx="3">
                  <c:v>50 ha à 100 ha</c:v>
                </c:pt>
                <c:pt idx="4">
                  <c:v>100 ha &lt;</c:v>
                </c:pt>
              </c:strCache>
            </c:strRef>
          </c:cat>
          <c:val>
            <c:numRef>
              <c:f>Feuil1!$C$2:$C$6</c:f>
              <c:numCache>
                <c:formatCode>0%</c:formatCode>
                <c:ptCount val="5"/>
                <c:pt idx="0">
                  <c:v>0.17</c:v>
                </c:pt>
                <c:pt idx="1">
                  <c:v>0.1800000000000001</c:v>
                </c:pt>
                <c:pt idx="2">
                  <c:v>0.19000000000000009</c:v>
                </c:pt>
                <c:pt idx="3">
                  <c:v>0.1800000000000001</c:v>
                </c:pt>
                <c:pt idx="4">
                  <c:v>0.28000000000000008</c:v>
                </c:pt>
              </c:numCache>
            </c:numRef>
          </c:val>
        </c:ser>
        <c:gapWidth val="219"/>
        <c:overlap val="-27"/>
        <c:axId val="133596288"/>
        <c:axId val="81810176"/>
      </c:barChart>
      <c:catAx>
        <c:axId val="13359628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81810176"/>
        <c:crosses val="autoZero"/>
        <c:auto val="1"/>
        <c:lblAlgn val="ctr"/>
        <c:lblOffset val="100"/>
      </c:catAx>
      <c:valAx>
        <c:axId val="81810176"/>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3359628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chart>
  <c:spPr>
    <a:solidFill>
      <a:schemeClr val="bg1"/>
    </a:solidFill>
    <a:ln w="9525" cap="flat" cmpd="sng" algn="ctr">
      <a:solidFill>
        <a:schemeClr val="accent1">
          <a:lumMod val="75000"/>
        </a:schemeClr>
      </a:solidFill>
      <a:round/>
    </a:ln>
    <a:effectLst/>
  </c:spPr>
  <c:txPr>
    <a:bodyPr/>
    <a:lstStyle/>
    <a:p>
      <a:pPr>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fr-FR"/>
  <c:chart>
    <c:title>
      <c:layout/>
      <c:spPr>
        <a:noFill/>
        <a:ln>
          <a:noFill/>
        </a:ln>
        <a:effectLst/>
      </c:spPr>
      <c:txPr>
        <a:bodyPr rot="0" spcFirstLastPara="1" vertOverflow="ellipsis" vert="horz" wrap="square" anchor="ctr" anchorCtr="1"/>
        <a:lstStyle/>
        <a:p>
          <a:pPr>
            <a:defRPr sz="1100" b="1" i="0" u="none" strike="noStrike" kern="1200" spc="0" baseline="0">
              <a:solidFill>
                <a:schemeClr val="tx2">
                  <a:lumMod val="75000"/>
                </a:schemeClr>
              </a:solidFill>
              <a:latin typeface="+mn-lt"/>
              <a:ea typeface="+mn-ea"/>
              <a:cs typeface="+mn-cs"/>
            </a:defRPr>
          </a:pPr>
          <a:endParaRPr lang="fr-FR"/>
        </a:p>
      </c:txPr>
    </c:title>
    <c:plotArea>
      <c:layout/>
      <c:pieChart>
        <c:varyColors val="1"/>
        <c:ser>
          <c:idx val="0"/>
          <c:order val="0"/>
          <c:tx>
            <c:strRef>
              <c:f>Feuil1!$B$1</c:f>
              <c:strCache>
                <c:ptCount val="1"/>
                <c:pt idx="0">
                  <c:v>Activités des Exploitations</c:v>
                </c:pt>
              </c:strCache>
            </c:strRef>
          </c:tx>
          <c:dPt>
            <c:idx val="0"/>
            <c:spPr>
              <a:solidFill>
                <a:srgbClr val="00B050"/>
              </a:solidFill>
              <a:ln w="19050">
                <a:solidFill>
                  <a:schemeClr val="lt1"/>
                </a:solidFill>
              </a:ln>
              <a:effectLst/>
            </c:spPr>
          </c:dPt>
          <c:dPt>
            <c:idx val="1"/>
            <c:spPr>
              <a:solidFill>
                <a:schemeClr val="accent2"/>
              </a:solidFill>
              <a:ln w="19050">
                <a:solidFill>
                  <a:schemeClr val="lt1"/>
                </a:solid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dPt>
            <c:idx val="4"/>
            <c:spPr>
              <a:solidFill>
                <a:schemeClr val="accent5"/>
              </a:solidFill>
              <a:ln w="19050">
                <a:solidFill>
                  <a:schemeClr val="lt1"/>
                </a:solidFill>
              </a:ln>
              <a:effectLst/>
            </c:spPr>
          </c:dPt>
          <c:dPt>
            <c:idx val="5"/>
            <c:spPr>
              <a:solidFill>
                <a:schemeClr val="accent6"/>
              </a:solidFill>
              <a:ln w="19050">
                <a:solidFill>
                  <a:schemeClr val="lt1"/>
                </a:solidFill>
              </a:ln>
              <a:effectLst/>
            </c:spPr>
          </c:dPt>
          <c:dLbls>
            <c:dLbl>
              <c:idx val="1"/>
              <c:layout/>
              <c:dLblPos val="inEnd"/>
              <c:showCatName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inEnd"/>
            <c:showVal val="1"/>
            <c:showCatName val="1"/>
            <c:extLst>
              <c:ext xmlns:c15="http://schemas.microsoft.com/office/drawing/2012/chart" uri="{CE6537A1-D6FC-4f65-9D91-7224C49458BB}">
                <c15:layout/>
              </c:ext>
            </c:extLst>
          </c:dLbls>
          <c:cat>
            <c:strRef>
              <c:f>Feuil1!$A$2:$A$7</c:f>
              <c:strCache>
                <c:ptCount val="6"/>
                <c:pt idx="0">
                  <c:v>Oléoculture</c:v>
                </c:pt>
                <c:pt idx="1">
                  <c:v>Céréaliculture</c:v>
                </c:pt>
                <c:pt idx="2">
                  <c:v>Maraichage</c:v>
                </c:pt>
                <c:pt idx="3">
                  <c:v>Arboriculture Diverse</c:v>
                </c:pt>
                <c:pt idx="4">
                  <c:v>Elevage</c:v>
                </c:pt>
                <c:pt idx="5">
                  <c:v>Activités Diverses</c:v>
                </c:pt>
              </c:strCache>
            </c:strRef>
          </c:cat>
          <c:val>
            <c:numRef>
              <c:f>Feuil1!$B$2:$B$7</c:f>
              <c:numCache>
                <c:formatCode>0%</c:formatCode>
                <c:ptCount val="6"/>
                <c:pt idx="0">
                  <c:v>0.2900000000000002</c:v>
                </c:pt>
                <c:pt idx="1">
                  <c:v>0.15000000000000011</c:v>
                </c:pt>
                <c:pt idx="2">
                  <c:v>7.0000000000000021E-2</c:v>
                </c:pt>
                <c:pt idx="3">
                  <c:v>0.12000000000000002</c:v>
                </c:pt>
                <c:pt idx="4">
                  <c:v>0.22</c:v>
                </c:pt>
                <c:pt idx="5">
                  <c:v>0.15000000000000011</c:v>
                </c:pt>
              </c:numCache>
            </c:numRef>
          </c:val>
        </c:ser>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zero"/>
  </c:chart>
  <c:spPr>
    <a:solidFill>
      <a:schemeClr val="bg1"/>
    </a:solidFill>
    <a:ln w="9525" cap="flat" cmpd="sng" algn="ctr">
      <a:solidFill>
        <a:schemeClr val="accent1">
          <a:lumMod val="75000"/>
        </a:schemeClr>
      </a:solidFill>
      <a:round/>
    </a:ln>
    <a:effectLst/>
  </c:spPr>
  <c:txPr>
    <a:bodyPr/>
    <a:lstStyle/>
    <a:p>
      <a:pPr>
        <a:defRPr/>
      </a:pPr>
      <a:endParaRPr lang="fr-FR"/>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DA1B0-8E63-4BB9-986A-4F84A3C12A63}" type="datetimeFigureOut">
              <a:rPr lang="fr-FR" smtClean="0"/>
              <a:pPr/>
              <a:t>27/01/2016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F5547B-3709-4D4D-94E8-818151E0A485}" type="slidenum">
              <a:rPr lang="fr-FR" smtClean="0"/>
              <a:pPr/>
              <a:t>‹N°›</a:t>
            </a:fld>
            <a:endParaRPr lang="fr-FR"/>
          </a:p>
        </p:txBody>
      </p:sp>
    </p:spTree>
    <p:extLst>
      <p:ext uri="{BB962C8B-B14F-4D97-AF65-F5344CB8AC3E}">
        <p14:creationId xmlns="" xmlns:p14="http://schemas.microsoft.com/office/powerpoint/2010/main" val="480933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fontAlgn="base"/>
            <a:r>
              <a:rPr lang="fr-FR" sz="1200" b="0" i="0" u="none" strike="noStrike" kern="1200" dirty="0" smtClean="0">
                <a:solidFill>
                  <a:schemeClr val="tx1"/>
                </a:solidFill>
                <a:effectLst/>
                <a:latin typeface="+mn-lt"/>
                <a:ea typeface="+mn-ea"/>
                <a:cs typeface="+mn-cs"/>
              </a:rPr>
              <a:t>Bonjour </a:t>
            </a:r>
          </a:p>
          <a:p>
            <a:pPr rtl="0" fontAlgn="base"/>
            <a:r>
              <a:rPr lang="fr-FR" sz="1200" b="0" i="0" u="none" strike="noStrike" kern="1200" dirty="0" smtClean="0">
                <a:solidFill>
                  <a:schemeClr val="tx1"/>
                </a:solidFill>
                <a:effectLst/>
                <a:latin typeface="+mn-lt"/>
                <a:ea typeface="+mn-ea"/>
                <a:cs typeface="+mn-cs"/>
              </a:rPr>
              <a:t>bienvenue dans ce cours</a:t>
            </a:r>
            <a:r>
              <a:rPr lang="fr-FR" sz="1200" b="0" i="0" u="none" strike="noStrike" kern="1200" baseline="0" dirty="0" smtClean="0">
                <a:solidFill>
                  <a:schemeClr val="tx1"/>
                </a:solidFill>
                <a:effectLst/>
                <a:latin typeface="+mn-lt"/>
                <a:ea typeface="+mn-ea"/>
                <a:cs typeface="+mn-cs"/>
              </a:rPr>
              <a:t> sur l’actualisation et le calcul de rentabilité des projets </a:t>
            </a:r>
            <a:r>
              <a:rPr lang="fr-FR" sz="1200" b="0" i="0" u="none" strike="noStrike" kern="1200" dirty="0" smtClean="0">
                <a:solidFill>
                  <a:schemeClr val="tx1"/>
                </a:solidFill>
                <a:effectLst/>
                <a:latin typeface="+mn-lt"/>
                <a:ea typeface="+mn-ea"/>
                <a:cs typeface="+mn-cs"/>
              </a:rPr>
              <a:t>, je suis Ali Ben</a:t>
            </a:r>
            <a:r>
              <a:rPr lang="fr-FR" sz="1200" b="0" i="0" u="none" strike="noStrike" kern="1200" baseline="0" dirty="0" smtClean="0">
                <a:solidFill>
                  <a:schemeClr val="tx1"/>
                </a:solidFill>
                <a:effectLst/>
                <a:latin typeface="+mn-lt"/>
                <a:ea typeface="+mn-ea"/>
                <a:cs typeface="+mn-cs"/>
              </a:rPr>
              <a:t> </a:t>
            </a:r>
            <a:r>
              <a:rPr lang="fr-FR" sz="1200" b="0" i="0" u="none" strike="noStrike" kern="1200" baseline="0" dirty="0" err="1" smtClean="0">
                <a:solidFill>
                  <a:schemeClr val="tx1"/>
                </a:solidFill>
                <a:effectLst/>
                <a:latin typeface="+mn-lt"/>
                <a:ea typeface="+mn-ea"/>
                <a:cs typeface="+mn-cs"/>
              </a:rPr>
              <a:t>Hmid</a:t>
            </a:r>
            <a:r>
              <a:rPr lang="fr-FR" sz="1200" b="0" i="0" u="none" strike="noStrike" kern="1200" baseline="0" dirty="0" smtClean="0">
                <a:solidFill>
                  <a:schemeClr val="tx1"/>
                </a:solidFill>
                <a:effectLst/>
                <a:latin typeface="+mn-lt"/>
                <a:ea typeface="+mn-ea"/>
                <a:cs typeface="+mn-cs"/>
              </a:rPr>
              <a:t>, je travaille comme consultant indépendant dans le domaine de l’efficacité énergétique et des énergies renouvelables.</a:t>
            </a:r>
            <a:endParaRPr lang="fr-FR" sz="1200" b="0" i="0" u="none" strike="noStrike" kern="1200" dirty="0" smtClean="0">
              <a:solidFill>
                <a:schemeClr val="tx1"/>
              </a:solidFill>
              <a:effectLst/>
              <a:latin typeface="+mn-lt"/>
              <a:ea typeface="+mn-ea"/>
              <a:cs typeface="+mn-cs"/>
            </a:endParaRPr>
          </a:p>
          <a:p>
            <a:pPr rtl="0" fontAlgn="base"/>
            <a:endParaRPr lang="fr-FR" sz="1200" b="0" i="0" u="none" strike="noStrike" kern="1200" dirty="0" smtClean="0">
              <a:solidFill>
                <a:schemeClr val="tx1"/>
              </a:solidFill>
              <a:effectLst/>
              <a:latin typeface="+mn-lt"/>
              <a:ea typeface="+mn-ea"/>
              <a:cs typeface="+mn-cs"/>
            </a:endParaRPr>
          </a:p>
          <a:p>
            <a:pPr marL="0" marR="0" lvl="1" indent="0" algn="l" defTabSz="914400" rtl="0" eaLnBrk="1" fontAlgn="base" latinLnBrk="0" hangingPunct="1">
              <a:lnSpc>
                <a:spcPct val="100000"/>
              </a:lnSpc>
              <a:spcBef>
                <a:spcPct val="30000"/>
              </a:spcBef>
              <a:spcAft>
                <a:spcPct val="0"/>
              </a:spcAft>
              <a:buClrTx/>
              <a:buSzTx/>
              <a:buFontTx/>
              <a:buNone/>
              <a:tabLst/>
              <a:defRPr/>
            </a:pPr>
            <a:r>
              <a:rPr lang="fr-FR" dirty="0" smtClean="0"/>
              <a:t>L’actualisation</a:t>
            </a:r>
            <a:r>
              <a:rPr lang="fr-FR" baseline="0" dirty="0" smtClean="0"/>
              <a:t> est un instrument majeur de prise de décision, il permet de choisir entre plusieurs projets celui qu’il faut lancer, mais aussi d’arbitrer entre par exemple de l’électricité directement auprès de la </a:t>
            </a:r>
            <a:r>
              <a:rPr lang="fr-FR" baseline="0" dirty="0" err="1" smtClean="0"/>
              <a:t>Steg</a:t>
            </a:r>
            <a:r>
              <a:rPr lang="fr-FR" baseline="0" dirty="0" smtClean="0"/>
              <a:t> ou d’installer un système PV pour la production de l’électricité, d’estimer la valeur d’une entreprise </a:t>
            </a:r>
            <a:r>
              <a:rPr lang="fr-FR" b="0" baseline="0" dirty="0" smtClean="0"/>
              <a:t>(</a:t>
            </a:r>
            <a:r>
              <a:rPr lang="fr-FR" sz="1200" b="0" i="0" kern="1200" dirty="0" smtClean="0">
                <a:solidFill>
                  <a:schemeClr val="tx1"/>
                </a:solidFill>
                <a:effectLst/>
                <a:latin typeface="+mn-lt"/>
                <a:ea typeface="+mn-ea"/>
                <a:cs typeface="+mn-cs"/>
              </a:rPr>
              <a:t>Valeur temps de l'argent</a:t>
            </a:r>
            <a:r>
              <a:rPr lang="fr-FR" b="0" dirty="0" smtClean="0"/>
              <a:t>) ou d’un bien tel que un système PV,</a:t>
            </a:r>
            <a:r>
              <a:rPr lang="fr-FR" b="0" baseline="0" dirty="0" smtClean="0"/>
              <a:t> une station de cogénération ou…</a:t>
            </a:r>
          </a:p>
          <a:p>
            <a:pPr>
              <a:defRPr/>
            </a:pPr>
            <a:endParaRPr lang="fr-FR" dirty="0" smtClean="0"/>
          </a:p>
          <a:p>
            <a:pPr>
              <a:defRPr/>
            </a:pPr>
            <a:r>
              <a:rPr lang="fr-FR" dirty="0" smtClean="0"/>
              <a:t>La formation que je vous propose de suivre se déroule en trois parties de 10 minutes chacune</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00F5547B-3709-4D4D-94E8-818151E0A485}" type="slidenum">
              <a:rPr lang="fr-FR" smtClean="0"/>
              <a:pPr/>
              <a:t>1</a:t>
            </a:fld>
            <a:endParaRPr lang="fr-FR"/>
          </a:p>
        </p:txBody>
      </p:sp>
    </p:spTree>
    <p:extLst>
      <p:ext uri="{BB962C8B-B14F-4D97-AF65-F5344CB8AC3E}">
        <p14:creationId xmlns="" xmlns:p14="http://schemas.microsoft.com/office/powerpoint/2010/main" val="78674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p:cNvSpPr/>
          <p:nvPr userDrawn="1"/>
        </p:nvSpPr>
        <p:spPr bwMode="auto">
          <a:xfrm>
            <a:off x="0" y="0"/>
            <a:ext cx="1835696" cy="6858000"/>
          </a:xfrm>
          <a:prstGeom prst="rect">
            <a:avLst/>
          </a:prstGeom>
          <a:solidFill>
            <a:srgbClr val="00B05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71320" tIns="35662" rIns="71320" bIns="35662" numCol="1" rtlCol="0" anchor="t" anchorCtr="0" compatLnSpc="1">
            <a:prstTxWarp prst="textNoShape">
              <a:avLst/>
            </a:prstTxWarp>
          </a:bodyPr>
          <a:lstStyle/>
          <a:p>
            <a:pPr marL="0" marR="0" lvl="0" indent="0" defTabSz="350396" eaLnBrk="0" fontAlgn="auto" latinLnBrk="0" hangingPunct="0">
              <a:lnSpc>
                <a:spcPct val="86000"/>
              </a:lnSpc>
              <a:spcBef>
                <a:spcPts val="0"/>
              </a:spcBef>
              <a:spcAft>
                <a:spcPts val="0"/>
              </a:spcAft>
              <a:buClr>
                <a:srgbClr val="000099"/>
              </a:buClr>
              <a:buSzPct val="100000"/>
              <a:buFont typeface="Times New Roman" pitchFamily="18" charset="0"/>
              <a:buNone/>
              <a:tabLst/>
              <a:defRPr/>
            </a:pPr>
            <a:endParaRPr kumimoji="0" lang="fr-FR" sz="1800" b="0" i="0" u="none" strike="noStrike" kern="0" cap="none" spc="0" normalizeH="0" baseline="0" noProof="0" dirty="0" smtClean="0">
              <a:ln>
                <a:noFill/>
              </a:ln>
              <a:solidFill>
                <a:srgbClr val="FFFFFF">
                  <a:lumMod val="95000"/>
                </a:srgbClr>
              </a:solidFill>
              <a:effectLst/>
              <a:uLnTx/>
              <a:uFillTx/>
              <a:cs typeface="Lucida Sans Unicode" pitchFamily="34" charset="0"/>
            </a:endParaRPr>
          </a:p>
        </p:txBody>
      </p:sp>
      <p:sp>
        <p:nvSpPr>
          <p:cNvPr id="10" name="ZoneTexte 9"/>
          <p:cNvSpPr txBox="1"/>
          <p:nvPr userDrawn="1"/>
        </p:nvSpPr>
        <p:spPr>
          <a:xfrm>
            <a:off x="1835696" y="6596390"/>
            <a:ext cx="7308304" cy="261610"/>
          </a:xfrm>
          <a:prstGeom prst="rect">
            <a:avLst/>
          </a:prstGeom>
          <a:noFill/>
        </p:spPr>
        <p:txBody>
          <a:bodyPr wrap="square" rtlCol="0">
            <a:spAutoFit/>
          </a:bodyPr>
          <a:lstStyle/>
          <a:p>
            <a:pPr algn="ctr"/>
            <a:r>
              <a:rPr lang="fr-FR" sz="1100" b="1" dirty="0" smtClean="0">
                <a:solidFill>
                  <a:srgbClr val="00B050"/>
                </a:solidFill>
              </a:rPr>
              <a:t>Les</a:t>
            </a:r>
            <a:r>
              <a:rPr lang="fr-FR" sz="1100" b="1" baseline="0" dirty="0" smtClean="0">
                <a:solidFill>
                  <a:srgbClr val="00B050"/>
                </a:solidFill>
              </a:rPr>
              <a:t> opportunités économiques du PV dans le secteur Agricole</a:t>
            </a:r>
            <a:endParaRPr lang="fr-FR" sz="1100" b="1" dirty="0">
              <a:solidFill>
                <a:srgbClr val="00B050"/>
              </a:solidFill>
            </a:endParaRPr>
          </a:p>
        </p:txBody>
      </p:sp>
      <p:sp>
        <p:nvSpPr>
          <p:cNvPr id="11" name="Rectangle 10"/>
          <p:cNvSpPr/>
          <p:nvPr userDrawn="1"/>
        </p:nvSpPr>
        <p:spPr>
          <a:xfrm>
            <a:off x="1835696" y="0"/>
            <a:ext cx="7308304" cy="33265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57079-7212-45BD-A543-4604AC870F9B}" type="datetimeFigureOut">
              <a:rPr lang="fr-FR" smtClean="0"/>
              <a:pPr/>
              <a:t>27/01/2016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69983-AADC-463F-B209-A5CE2F1272E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www.onagri.nat.tn/uploads/divers/enquetes-structures/index.ht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051720" y="2780928"/>
            <a:ext cx="6840760" cy="593112"/>
          </a:xfrm>
          <a:prstGeom prst="rect">
            <a:avLst/>
          </a:prstGeom>
          <a:solidFill>
            <a:schemeClr val="bg1"/>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99"/>
                </a:solidFill>
                <a:latin typeface="Times New Roman" pitchFamily="18"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5pPr>
            <a:lvl6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6pPr>
            <a:lvl7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7pPr>
            <a:lvl8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8pPr>
            <a:lvl9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9pPr>
          </a:lstStyle>
          <a:p>
            <a:pPr algn="ctr">
              <a:lnSpc>
                <a:spcPct val="90000"/>
              </a:lnSpc>
            </a:pPr>
            <a:r>
              <a:rPr lang="fr-FR" sz="3600" b="1" dirty="0" smtClean="0">
                <a:solidFill>
                  <a:srgbClr val="00B050"/>
                </a:solidFill>
                <a:latin typeface="Gadugi" panose="020B0502040204020203" pitchFamily="34" charset="0"/>
                <a:ea typeface="+mj-ea"/>
                <a:cs typeface="+mj-cs"/>
              </a:rPr>
              <a:t> Opportunités du  </a:t>
            </a:r>
            <a:r>
              <a:rPr lang="fr-FR" sz="3600" b="1" dirty="0" err="1" smtClean="0">
                <a:solidFill>
                  <a:srgbClr val="00B050"/>
                </a:solidFill>
                <a:latin typeface="Gadugi" panose="020B0502040204020203" pitchFamily="34" charset="0"/>
                <a:ea typeface="+mj-ea"/>
                <a:cs typeface="+mj-cs"/>
              </a:rPr>
              <a:t>PV’Agri</a:t>
            </a:r>
            <a:r>
              <a:rPr lang="fr-FR" sz="3600" b="1" dirty="0" smtClean="0">
                <a:solidFill>
                  <a:srgbClr val="00B050"/>
                </a:solidFill>
                <a:latin typeface="Gadugi" panose="020B0502040204020203" pitchFamily="34" charset="0"/>
                <a:ea typeface="+mj-ea"/>
                <a:cs typeface="+mj-cs"/>
              </a:rPr>
              <a:t> </a:t>
            </a:r>
            <a:endParaRPr lang="fr-FR" sz="3600" b="1" dirty="0">
              <a:solidFill>
                <a:srgbClr val="00B050"/>
              </a:solidFill>
              <a:latin typeface="Gadugi" panose="020B0502040204020203" pitchFamily="34" charset="0"/>
              <a:ea typeface="+mj-ea"/>
              <a:cs typeface="+mj-cs"/>
            </a:endParaRPr>
          </a:p>
        </p:txBody>
      </p:sp>
      <p:sp>
        <p:nvSpPr>
          <p:cNvPr id="5" name="Titre 12"/>
          <p:cNvSpPr txBox="1">
            <a:spLocks/>
          </p:cNvSpPr>
          <p:nvPr/>
        </p:nvSpPr>
        <p:spPr>
          <a:xfrm>
            <a:off x="2411760" y="1268760"/>
            <a:ext cx="6313582" cy="778346"/>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4400" dirty="0" smtClean="0">
                <a:solidFill>
                  <a:srgbClr val="00B050"/>
                </a:solidFill>
                <a:latin typeface="+mj-lt"/>
                <a:ea typeface="+mj-ea"/>
                <a:cs typeface="+mj-cs"/>
              </a:rPr>
              <a:t>Atelier du 27/01/2016</a:t>
            </a:r>
            <a:endParaRPr kumimoji="0" lang="fr-FR" sz="4400" b="0" i="0" u="none" strike="noStrike" kern="1200" cap="none" spc="0" normalizeH="0" baseline="0" noProof="0" dirty="0">
              <a:ln>
                <a:noFill/>
              </a:ln>
              <a:solidFill>
                <a:srgbClr val="00B050"/>
              </a:solidFill>
              <a:effectLst/>
              <a:uLnTx/>
              <a:uFillTx/>
              <a:latin typeface="+mj-lt"/>
              <a:ea typeface="+mj-ea"/>
              <a:cs typeface="+mj-cs"/>
            </a:endParaRPr>
          </a:p>
        </p:txBody>
      </p:sp>
      <p:sp>
        <p:nvSpPr>
          <p:cNvPr id="7" name="ZoneTexte 6"/>
          <p:cNvSpPr txBox="1"/>
          <p:nvPr/>
        </p:nvSpPr>
        <p:spPr>
          <a:xfrm>
            <a:off x="2987824" y="4293096"/>
            <a:ext cx="5616624" cy="646331"/>
          </a:xfrm>
          <a:prstGeom prst="rect">
            <a:avLst/>
          </a:prstGeom>
          <a:noFill/>
        </p:spPr>
        <p:txBody>
          <a:bodyPr wrap="square" rtlCol="0">
            <a:spAutoFit/>
          </a:bodyPr>
          <a:lstStyle/>
          <a:p>
            <a:pPr algn="ctr"/>
            <a:r>
              <a:rPr lang="fr-FR" b="1" dirty="0" err="1" smtClean="0">
                <a:solidFill>
                  <a:srgbClr val="00B050"/>
                </a:solidFill>
              </a:rPr>
              <a:t>Abdelmajid</a:t>
            </a:r>
            <a:r>
              <a:rPr lang="fr-FR" b="1" dirty="0" smtClean="0">
                <a:solidFill>
                  <a:srgbClr val="00B050"/>
                </a:solidFill>
              </a:rPr>
              <a:t>  BEN HAJ YOUSSEF</a:t>
            </a:r>
          </a:p>
          <a:p>
            <a:pPr algn="ctr"/>
            <a:r>
              <a:rPr lang="fr-FR" dirty="0" smtClean="0">
                <a:solidFill>
                  <a:srgbClr val="00B050"/>
                </a:solidFill>
              </a:rPr>
              <a:t>Expert Développement Agricole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Activités des Exploitations Agricoles en Tunisie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7" name="Graphique 6"/>
          <p:cNvGraphicFramePr/>
          <p:nvPr>
            <p:extLst>
              <p:ext uri="{D42A27DB-BD31-4B8C-83A1-F6EECF244321}">
                <p14:modId xmlns="" xmlns:p14="http://schemas.microsoft.com/office/powerpoint/2010/main" val="2433346344"/>
              </p:ext>
            </p:extLst>
          </p:nvPr>
        </p:nvGraphicFramePr>
        <p:xfrm>
          <a:off x="2411760" y="2348880"/>
          <a:ext cx="6297687" cy="36722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69614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L’accès à l’électricité des exploitations agricoles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86000" y="1857598"/>
            <a:ext cx="6606480" cy="738664"/>
          </a:xfrm>
          <a:prstGeom prst="rect">
            <a:avLst/>
          </a:prstGeom>
        </p:spPr>
        <p:txBody>
          <a:bodyPr wrap="square">
            <a:spAutoFit/>
          </a:bodyPr>
          <a:lstStyle/>
          <a:p>
            <a:pPr algn="just">
              <a:spcAft>
                <a:spcPts val="0"/>
              </a:spcAft>
            </a:pPr>
            <a:r>
              <a:rPr lang="fr-FR" dirty="0">
                <a:solidFill>
                  <a:srgbClr val="000000"/>
                </a:solidFill>
                <a:latin typeface="Calibri" panose="020F0502020204030204" pitchFamily="34" charset="0"/>
                <a:ea typeface="Calibri" panose="020F0502020204030204" pitchFamily="34" charset="0"/>
                <a:cs typeface="Times New Roman" panose="02020603050405020304" pitchFamily="18" charset="0"/>
              </a:rPr>
              <a:t>Pour la région Nord, le </a:t>
            </a:r>
            <a:r>
              <a:rPr lang="fr-FR" sz="2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taux moyen d’accès au réseau </a:t>
            </a:r>
            <a:r>
              <a:rPr lang="fr-FR" dirty="0">
                <a:solidFill>
                  <a:srgbClr val="000000"/>
                </a:solidFill>
                <a:latin typeface="Calibri" panose="020F0502020204030204" pitchFamily="34" charset="0"/>
                <a:ea typeface="Calibri" panose="020F0502020204030204" pitchFamily="34" charset="0"/>
                <a:cs typeface="Times New Roman" panose="02020603050405020304" pitchFamily="18" charset="0"/>
              </a:rPr>
              <a:t>est de 85</a:t>
            </a:r>
            <a:r>
              <a:rPr lang="fr-FR"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fr-FR" sz="2000" dirty="0">
              <a:effectLst/>
              <a:latin typeface="Times New Roman" panose="02020603050405020304" pitchFamily="18" charset="0"/>
              <a:ea typeface="Times New Roman" panose="02020603050405020304" pitchFamily="18" charset="0"/>
            </a:endParaRPr>
          </a:p>
        </p:txBody>
      </p:sp>
      <p:graphicFrame>
        <p:nvGraphicFramePr>
          <p:cNvPr id="5" name="Tableau 4"/>
          <p:cNvGraphicFramePr>
            <a:graphicFrameLocks noGrp="1"/>
          </p:cNvGraphicFramePr>
          <p:nvPr>
            <p:extLst>
              <p:ext uri="{D42A27DB-BD31-4B8C-83A1-F6EECF244321}">
                <p14:modId xmlns="" xmlns:p14="http://schemas.microsoft.com/office/powerpoint/2010/main" val="3818397798"/>
              </p:ext>
            </p:extLst>
          </p:nvPr>
        </p:nvGraphicFramePr>
        <p:xfrm>
          <a:off x="2547350" y="2564904"/>
          <a:ext cx="5754370" cy="3680460"/>
        </p:xfrm>
        <a:graphic>
          <a:graphicData uri="http://schemas.openxmlformats.org/drawingml/2006/table">
            <a:tbl>
              <a:tblPr firstRow="1" firstCol="1" bandRow="1"/>
              <a:tblGrid>
                <a:gridCol w="2876550"/>
                <a:gridCol w="2877820"/>
              </a:tblGrid>
              <a:tr h="0">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Gouvernorat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des Exploitations raccordées au Réseau de la STEG</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Tunis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Ariana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La Mannouba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Ben Arous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92%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Nabeul</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Bizerte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Beja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Jendouba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99,4%</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Le Kef</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Siliana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88%</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Zaghouan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Taux de raccordement moyen de la région Nord</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rPr>
                        <a:t>85%</a:t>
                      </a:r>
                      <a:endParaRPr lang="fr-FR" sz="14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bl>
          </a:graphicData>
        </a:graphic>
      </p:graphicFrame>
    </p:spTree>
    <p:extLst>
      <p:ext uri="{BB962C8B-B14F-4D97-AF65-F5344CB8AC3E}">
        <p14:creationId xmlns="" xmlns:p14="http://schemas.microsoft.com/office/powerpoint/2010/main" val="3308450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L’accès à l’électricité des exploitations agricoles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86000" y="1857598"/>
            <a:ext cx="6606480" cy="1200329"/>
          </a:xfrm>
          <a:prstGeom prst="rect">
            <a:avLst/>
          </a:prstGeom>
        </p:spPr>
        <p:txBody>
          <a:bodyPr wrap="square">
            <a:spAutoFit/>
          </a:bodyPr>
          <a:lstStyle/>
          <a:p>
            <a:pPr algn="just"/>
            <a:r>
              <a:rPr lang="fr-FR" dirty="0"/>
              <a:t>Dans la région Centre, constituée des gouvernorats de Sousse, Monastir, Mahdia, Sfax, Kairouan, Kasserine et Sidi Bouzid, le taux moyen des exploitations agricoles raccordées au réseau de la STEG est de 85</a:t>
            </a:r>
            <a:r>
              <a:rPr lang="fr-FR" dirty="0" smtClean="0"/>
              <a:t>%</a:t>
            </a:r>
            <a:endParaRPr lang="fr-FR" dirty="0"/>
          </a:p>
        </p:txBody>
      </p:sp>
      <p:graphicFrame>
        <p:nvGraphicFramePr>
          <p:cNvPr id="3" name="Tableau 2"/>
          <p:cNvGraphicFramePr>
            <a:graphicFrameLocks noGrp="1"/>
          </p:cNvGraphicFramePr>
          <p:nvPr>
            <p:extLst>
              <p:ext uri="{D42A27DB-BD31-4B8C-83A1-F6EECF244321}">
                <p14:modId xmlns="" xmlns:p14="http://schemas.microsoft.com/office/powerpoint/2010/main" val="2161027579"/>
              </p:ext>
            </p:extLst>
          </p:nvPr>
        </p:nvGraphicFramePr>
        <p:xfrm>
          <a:off x="2339752" y="3356992"/>
          <a:ext cx="6264696" cy="2699004"/>
        </p:xfrm>
        <a:graphic>
          <a:graphicData uri="http://schemas.openxmlformats.org/drawingml/2006/table">
            <a:tbl>
              <a:tblPr firstRow="1" firstCol="1" bandRow="1"/>
              <a:tblGrid>
                <a:gridCol w="2876550"/>
                <a:gridCol w="3388146"/>
              </a:tblGrid>
              <a:tr h="0">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Gouvernorat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des Exploitations raccordées au Réseau de la STEG</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Sousse</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Monastir</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68%</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Mahdia</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94%</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Sfax</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94%</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Kairouan</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89%</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Kasserine</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83%</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Sidi-Bouzid</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84%</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Taux de raccordement moyen de la région Centre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rPr>
                        <a:t>85%</a:t>
                      </a:r>
                      <a:endParaRPr lang="fr-FR" sz="14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bl>
          </a:graphicData>
        </a:graphic>
      </p:graphicFrame>
    </p:spTree>
    <p:extLst>
      <p:ext uri="{BB962C8B-B14F-4D97-AF65-F5344CB8AC3E}">
        <p14:creationId xmlns="" xmlns:p14="http://schemas.microsoft.com/office/powerpoint/2010/main" val="2838106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L’accès à l’électricité des exploitations agricoles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86000" y="1857598"/>
            <a:ext cx="6606480" cy="1477328"/>
          </a:xfrm>
          <a:prstGeom prst="rect">
            <a:avLst/>
          </a:prstGeom>
        </p:spPr>
        <p:txBody>
          <a:bodyPr wrap="square">
            <a:spAutoFit/>
          </a:bodyPr>
          <a:lstStyle/>
          <a:p>
            <a:r>
              <a:rPr lang="fr-FR" dirty="0"/>
              <a:t>La région Sud, composée des gouvernorats de Gabès, Gafsa, </a:t>
            </a:r>
            <a:r>
              <a:rPr lang="fr-FR" dirty="0" err="1"/>
              <a:t>Kébili</a:t>
            </a:r>
            <a:r>
              <a:rPr lang="fr-FR" dirty="0"/>
              <a:t>, Médenine, Tataouine et Tozeur le taux des exploitations ayant accès au réseau de la STEG se caractérise par une grande disparité entre les gouvernorats, ces taux sont de l’ordre de 82 à Gafsa et presque 0,3% à Tozeur. </a:t>
            </a:r>
          </a:p>
        </p:txBody>
      </p:sp>
      <p:graphicFrame>
        <p:nvGraphicFramePr>
          <p:cNvPr id="6" name="Tableau 5"/>
          <p:cNvGraphicFramePr>
            <a:graphicFrameLocks noGrp="1"/>
          </p:cNvGraphicFramePr>
          <p:nvPr>
            <p:extLst>
              <p:ext uri="{D42A27DB-BD31-4B8C-83A1-F6EECF244321}">
                <p14:modId xmlns="" xmlns:p14="http://schemas.microsoft.com/office/powerpoint/2010/main" val="4158087660"/>
              </p:ext>
            </p:extLst>
          </p:nvPr>
        </p:nvGraphicFramePr>
        <p:xfrm>
          <a:off x="2299234" y="3538944"/>
          <a:ext cx="6282092" cy="2453640"/>
        </p:xfrm>
        <a:graphic>
          <a:graphicData uri="http://schemas.openxmlformats.org/drawingml/2006/table">
            <a:tbl>
              <a:tblPr firstRow="1" firstCol="1" bandRow="1"/>
              <a:tblGrid>
                <a:gridCol w="3140353"/>
                <a:gridCol w="3141739"/>
              </a:tblGrid>
              <a:tr h="0">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Gouvernorat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des Exploitations raccordées au Réseau de la STEG</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r h="0">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Gabès</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36%</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Gafsa</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82%</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dirty="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Kébili</a:t>
                      </a:r>
                      <a:endPar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0 ,3%</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Médenine</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71%</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Tataouine</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87%</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Tozeur</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3,6%</a:t>
                      </a: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Taux de raccordement moyen de la région </a:t>
                      </a:r>
                      <a:r>
                        <a:rPr lang="fr-FR" sz="14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Sud</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rPr>
                        <a:t>76%</a:t>
                      </a:r>
                      <a:endParaRPr lang="fr-FR" sz="14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bl>
          </a:graphicData>
        </a:graphic>
      </p:graphicFrame>
    </p:spTree>
    <p:extLst>
      <p:ext uri="{BB962C8B-B14F-4D97-AF65-F5344CB8AC3E}">
        <p14:creationId xmlns="" xmlns:p14="http://schemas.microsoft.com/office/powerpoint/2010/main" val="1232424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Forme juridique des exploitations agricoles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286000" y="1846565"/>
            <a:ext cx="6750496" cy="646331"/>
          </a:xfrm>
          <a:prstGeom prst="rect">
            <a:avLst/>
          </a:prstGeom>
        </p:spPr>
        <p:txBody>
          <a:bodyPr wrap="square">
            <a:spAutoFit/>
          </a:bodyPr>
          <a:lstStyle/>
          <a:p>
            <a:r>
              <a:rPr lang="fr-FR" dirty="0">
                <a:solidFill>
                  <a:srgbClr val="000000"/>
                </a:solidFill>
                <a:latin typeface="Calibri" panose="020F0502020204030204" pitchFamily="34" charset="0"/>
                <a:ea typeface="Calibri" panose="020F0502020204030204" pitchFamily="34" charset="0"/>
                <a:cs typeface="UniversLTStd-Light"/>
              </a:rPr>
              <a:t>L’exploitant agricole est la personne physique ou morale qui exploite une terre ou pratique de l’élevage de rente pour son propre compte. </a:t>
            </a:r>
            <a:endParaRPr lang="fr-FR" dirty="0"/>
          </a:p>
        </p:txBody>
      </p:sp>
      <p:sp>
        <p:nvSpPr>
          <p:cNvPr id="5" name="Rectangle 4"/>
          <p:cNvSpPr/>
          <p:nvPr/>
        </p:nvSpPr>
        <p:spPr>
          <a:xfrm>
            <a:off x="2286000" y="2564905"/>
            <a:ext cx="6534472" cy="3914918"/>
          </a:xfrm>
          <a:prstGeom prst="rect">
            <a:avLst/>
          </a:prstGeom>
        </p:spPr>
        <p:txBody>
          <a:bodyPr wrap="square">
            <a:spAutoFit/>
          </a:bodyPr>
          <a:lstStyle/>
          <a:p>
            <a:pPr algn="just">
              <a:lnSpc>
                <a:spcPct val="115000"/>
              </a:lnSpc>
              <a:spcAft>
                <a:spcPts val="0"/>
              </a:spcAft>
            </a:pPr>
            <a:r>
              <a:rPr lang="fr-FR" dirty="0">
                <a:solidFill>
                  <a:srgbClr val="000000"/>
                </a:solidFill>
                <a:latin typeface="Calibri" panose="020F0502020204030204" pitchFamily="34" charset="0"/>
                <a:ea typeface="Calibri" panose="020F0502020204030204" pitchFamily="34" charset="0"/>
                <a:cs typeface="UniversLTStd-Light"/>
              </a:rPr>
              <a:t>Pour les personnes morales, on distingue les catégories suivantes :</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fr-FR" dirty="0">
                <a:solidFill>
                  <a:srgbClr val="000000"/>
                </a:solidFill>
                <a:latin typeface="Calibri" panose="020F0502020204030204" pitchFamily="34" charset="0"/>
                <a:ea typeface="Calibri" panose="020F0502020204030204" pitchFamily="34" charset="0"/>
                <a:cs typeface="UniversLTStd-Light"/>
              </a:rPr>
              <a:t>Agro-Combinats ou Fermes Pilotes : Ce sont des domaines étatiques gérés par l’Office des Terres </a:t>
            </a:r>
            <a:r>
              <a:rPr lang="fr-FR" dirty="0" smtClean="0">
                <a:solidFill>
                  <a:srgbClr val="000000"/>
                </a:solidFill>
                <a:latin typeface="Calibri" panose="020F0502020204030204" pitchFamily="34" charset="0"/>
                <a:ea typeface="Calibri" panose="020F0502020204030204" pitchFamily="34" charset="0"/>
                <a:cs typeface="UniversLTStd-Light"/>
              </a:rPr>
              <a:t>Domaniales.</a:t>
            </a:r>
          </a:p>
          <a:p>
            <a:pPr marL="342900" lvl="0" indent="-342900" algn="just">
              <a:lnSpc>
                <a:spcPct val="115000"/>
              </a:lnSpc>
              <a:spcAft>
                <a:spcPts val="0"/>
              </a:spcAft>
              <a:buFont typeface="Symbol" panose="05050102010706020507" pitchFamily="18" charset="2"/>
              <a:buChar char=""/>
            </a:pPr>
            <a:r>
              <a:rPr lang="fr-FR" dirty="0" smtClean="0">
                <a:solidFill>
                  <a:srgbClr val="000000"/>
                </a:solidFill>
                <a:latin typeface="Calibri" panose="020F0502020204030204" pitchFamily="34" charset="0"/>
                <a:ea typeface="Calibri" panose="020F0502020204030204" pitchFamily="34" charset="0"/>
                <a:cs typeface="UniversLTStd-Light"/>
              </a:rPr>
              <a:t>Unités </a:t>
            </a:r>
            <a:r>
              <a:rPr lang="fr-FR" dirty="0">
                <a:solidFill>
                  <a:srgbClr val="000000"/>
                </a:solidFill>
                <a:latin typeface="Calibri" panose="020F0502020204030204" pitchFamily="34" charset="0"/>
                <a:ea typeface="Calibri" panose="020F0502020204030204" pitchFamily="34" charset="0"/>
                <a:cs typeface="UniversLTStd-Light"/>
              </a:rPr>
              <a:t>Coopératives de Production Agricole (UCPA) : Ce sont des fermes étatiques exploitées par une Coopérative de Production Agricole qui dispose d’un conseil </a:t>
            </a:r>
            <a:r>
              <a:rPr lang="fr-FR" dirty="0" smtClean="0">
                <a:solidFill>
                  <a:srgbClr val="000000"/>
                </a:solidFill>
                <a:latin typeface="Calibri" panose="020F0502020204030204" pitchFamily="34" charset="0"/>
                <a:ea typeface="Calibri" panose="020F0502020204030204" pitchFamily="34" charset="0"/>
                <a:cs typeface="UniversLTStd-Light"/>
              </a:rPr>
              <a:t>d’administration.</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fr-FR" dirty="0">
                <a:solidFill>
                  <a:srgbClr val="000000"/>
                </a:solidFill>
                <a:latin typeface="Calibri" panose="020F0502020204030204" pitchFamily="34" charset="0"/>
                <a:ea typeface="Calibri" panose="020F0502020204030204" pitchFamily="34" charset="0"/>
                <a:cs typeface="UniversLTStd-Light"/>
              </a:rPr>
              <a:t>Société : Ce sont des sociétés qui exploitent des terres privées </a:t>
            </a:r>
            <a:r>
              <a:rPr lang="fr-FR" dirty="0" smtClean="0">
                <a:solidFill>
                  <a:srgbClr val="000000"/>
                </a:solidFill>
                <a:latin typeface="Calibri" panose="020F0502020204030204" pitchFamily="34" charset="0"/>
                <a:ea typeface="Calibri" panose="020F0502020204030204" pitchFamily="34" charset="0"/>
                <a:cs typeface="UniversLTStd-Light"/>
              </a:rPr>
              <a:t>propriétés </a:t>
            </a:r>
            <a:r>
              <a:rPr lang="fr-FR" dirty="0">
                <a:solidFill>
                  <a:srgbClr val="000000"/>
                </a:solidFill>
                <a:latin typeface="Calibri" panose="020F0502020204030204" pitchFamily="34" charset="0"/>
                <a:ea typeface="Calibri" panose="020F0502020204030204" pitchFamily="34" charset="0"/>
                <a:cs typeface="UniversLTStd-Light"/>
              </a:rPr>
              <a:t>ou non de la </a:t>
            </a:r>
            <a:r>
              <a:rPr lang="fr-FR" dirty="0" smtClean="0">
                <a:solidFill>
                  <a:srgbClr val="000000"/>
                </a:solidFill>
                <a:latin typeface="Calibri" panose="020F0502020204030204" pitchFamily="34" charset="0"/>
                <a:ea typeface="Calibri" panose="020F0502020204030204" pitchFamily="34" charset="0"/>
                <a:cs typeface="UniversLTStd-Light"/>
              </a:rPr>
              <a:t>société,</a:t>
            </a:r>
          </a:p>
          <a:p>
            <a:pPr marL="342900" lvl="0" indent="-342900" algn="just">
              <a:lnSpc>
                <a:spcPct val="115000"/>
              </a:lnSpc>
              <a:spcAft>
                <a:spcPts val="0"/>
              </a:spcAft>
              <a:buFont typeface="Symbol" panose="05050102010706020507" pitchFamily="18" charset="2"/>
              <a:buChar char=""/>
            </a:pPr>
            <a:r>
              <a:rPr lang="fr-FR" dirty="0" smtClean="0">
                <a:solidFill>
                  <a:srgbClr val="000000"/>
                </a:solidFill>
                <a:latin typeface="Calibri" panose="020F0502020204030204" pitchFamily="34" charset="0"/>
                <a:ea typeface="Calibri" panose="020F0502020204030204" pitchFamily="34" charset="0"/>
                <a:cs typeface="UniversLTStd-Light"/>
              </a:rPr>
              <a:t>Sociétés </a:t>
            </a:r>
            <a:r>
              <a:rPr lang="fr-FR" dirty="0">
                <a:solidFill>
                  <a:srgbClr val="000000"/>
                </a:solidFill>
                <a:latin typeface="Calibri" panose="020F0502020204030204" pitchFamily="34" charset="0"/>
                <a:ea typeface="Calibri" panose="020F0502020204030204" pitchFamily="34" charset="0"/>
                <a:cs typeface="UniversLTStd-Light"/>
              </a:rPr>
              <a:t>de Mise en Valeur et de Développement Agricole (SMVDA) : </a:t>
            </a:r>
            <a:r>
              <a:rPr lang="fr-FR" dirty="0" smtClean="0">
                <a:solidFill>
                  <a:srgbClr val="000000"/>
                </a:solidFill>
                <a:latin typeface="Calibri" panose="020F0502020204030204" pitchFamily="34" charset="0"/>
                <a:ea typeface="Calibri" panose="020F0502020204030204" pitchFamily="34" charset="0"/>
                <a:cs typeface="UniversLTStd-Light"/>
              </a:rPr>
              <a:t>Elles exploitent </a:t>
            </a:r>
            <a:r>
              <a:rPr lang="fr-FR" dirty="0">
                <a:solidFill>
                  <a:srgbClr val="000000"/>
                </a:solidFill>
                <a:latin typeface="Calibri" panose="020F0502020204030204" pitchFamily="34" charset="0"/>
                <a:ea typeface="Calibri" panose="020F0502020204030204" pitchFamily="34" charset="0"/>
                <a:cs typeface="UniversLTStd-Light"/>
              </a:rPr>
              <a:t>des terres domaniales avec un contrat de location de longue durée</a:t>
            </a:r>
            <a:r>
              <a:rPr lang="fr-FR" dirty="0" smtClean="0">
                <a:solidFill>
                  <a:srgbClr val="000000"/>
                </a:solidFill>
                <a:latin typeface="Calibri" panose="020F0502020204030204" pitchFamily="34" charset="0"/>
                <a:ea typeface="Calibri" panose="020F0502020204030204" pitchFamily="34" charset="0"/>
                <a:cs typeface="UniversLTStd-Light"/>
              </a:rPr>
              <a:t>.</a:t>
            </a:r>
          </a:p>
          <a:p>
            <a:pPr marL="342900" lvl="0" indent="-342900" algn="just">
              <a:lnSpc>
                <a:spcPct val="115000"/>
              </a:lnSpc>
              <a:spcAft>
                <a:spcPts val="0"/>
              </a:spcAft>
            </a:pP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531271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332656"/>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Tendances de la production agricole en Tunisie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1979712" y="1484784"/>
            <a:ext cx="6894512" cy="5507662"/>
          </a:xfrm>
          <a:prstGeom prst="rect">
            <a:avLst/>
          </a:prstGeom>
        </p:spPr>
        <p:txBody>
          <a:bodyPr wrap="square">
            <a:spAutoFit/>
          </a:bodyPr>
          <a:lstStyle/>
          <a:p>
            <a:pPr algn="just">
              <a:lnSpc>
                <a:spcPct val="115000"/>
              </a:lnSpc>
              <a:spcAft>
                <a:spcPts val="0"/>
              </a:spcAft>
            </a:pPr>
            <a:r>
              <a:rPr lang="fr-FR" dirty="0">
                <a:solidFill>
                  <a:srgbClr val="000000"/>
                </a:solidFill>
                <a:latin typeface="Calibri" panose="020F0502020204030204" pitchFamily="34" charset="0"/>
                <a:ea typeface="Calibri" panose="020F0502020204030204" pitchFamily="34" charset="0"/>
                <a:cs typeface="UniversLTStd-Light"/>
              </a:rPr>
              <a:t>Les terres agricoles, </a:t>
            </a:r>
            <a:r>
              <a:rPr lang="fr-FR" dirty="0" smtClean="0">
                <a:solidFill>
                  <a:srgbClr val="000000"/>
                </a:solidFill>
                <a:latin typeface="Calibri" panose="020F0502020204030204" pitchFamily="34" charset="0"/>
                <a:ea typeface="Calibri" panose="020F0502020204030204" pitchFamily="34" charset="0"/>
                <a:cs typeface="UniversLTStd-Light"/>
              </a:rPr>
              <a:t>n’occupent </a:t>
            </a:r>
            <a:r>
              <a:rPr lang="fr-FR" dirty="0">
                <a:solidFill>
                  <a:srgbClr val="000000"/>
                </a:solidFill>
                <a:latin typeface="Calibri" panose="020F0502020204030204" pitchFamily="34" charset="0"/>
                <a:ea typeface="Calibri" panose="020F0502020204030204" pitchFamily="34" charset="0"/>
                <a:cs typeface="UniversLTStd-Light"/>
              </a:rPr>
              <a:t>que près de la moitié de la superficie totale du pays, le reste étant constitué de terres non </a:t>
            </a:r>
            <a:r>
              <a:rPr lang="fr-FR" dirty="0" smtClean="0">
                <a:solidFill>
                  <a:srgbClr val="000000"/>
                </a:solidFill>
                <a:latin typeface="Calibri" panose="020F0502020204030204" pitchFamily="34" charset="0"/>
                <a:ea typeface="Calibri" panose="020F0502020204030204" pitchFamily="34" charset="0"/>
                <a:cs typeface="UniversLTStd-Light"/>
              </a:rPr>
              <a:t>arables.</a:t>
            </a:r>
          </a:p>
          <a:p>
            <a:pPr algn="just">
              <a:lnSpc>
                <a:spcPct val="115000"/>
              </a:lnSpc>
              <a:spcAft>
                <a:spcPts val="0"/>
              </a:spcAft>
            </a:pPr>
            <a:r>
              <a:rPr lang="fr-FR" dirty="0" smtClean="0">
                <a:solidFill>
                  <a:srgbClr val="000000"/>
                </a:solidFill>
                <a:latin typeface="Calibri" panose="020F0502020204030204" pitchFamily="34" charset="0"/>
                <a:ea typeface="Calibri" panose="020F0502020204030204" pitchFamily="34" charset="0"/>
                <a:cs typeface="UniversLTStd-Light"/>
              </a:rPr>
              <a:t>Les </a:t>
            </a:r>
            <a:r>
              <a:rPr lang="fr-FR" dirty="0">
                <a:solidFill>
                  <a:srgbClr val="000000"/>
                </a:solidFill>
                <a:latin typeface="Calibri" panose="020F0502020204030204" pitchFamily="34" charset="0"/>
                <a:ea typeface="Calibri" panose="020F0502020204030204" pitchFamily="34" charset="0"/>
                <a:cs typeface="UniversLTStd-Light"/>
              </a:rPr>
              <a:t>terres labourables, d’une superficie de 4,884 millions d’hectares, se répartissent </a:t>
            </a:r>
            <a:r>
              <a:rPr lang="fr-FR" dirty="0" smtClean="0">
                <a:solidFill>
                  <a:srgbClr val="000000"/>
                </a:solidFill>
                <a:latin typeface="Calibri" panose="020F0502020204030204" pitchFamily="34" charset="0"/>
                <a:ea typeface="Calibri" panose="020F0502020204030204" pitchFamily="34" charset="0"/>
                <a:cs typeface="UniversLTStd-Light"/>
              </a:rPr>
              <a:t>entre:</a:t>
            </a:r>
          </a:p>
          <a:p>
            <a:pPr algn="just">
              <a:lnSpc>
                <a:spcPct val="115000"/>
              </a:lnSpc>
              <a:spcAft>
                <a:spcPts val="0"/>
              </a:spcAft>
              <a:buFont typeface="Arial"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   les </a:t>
            </a:r>
            <a:r>
              <a:rPr lang="fr-FR" dirty="0">
                <a:solidFill>
                  <a:srgbClr val="000000"/>
                </a:solidFill>
                <a:latin typeface="Calibri" panose="020F0502020204030204" pitchFamily="34" charset="0"/>
                <a:ea typeface="Calibri" panose="020F0502020204030204" pitchFamily="34" charset="0"/>
                <a:cs typeface="UniversLTStd-Light"/>
              </a:rPr>
              <a:t>terres cultivées (4,213 millions d’ha </a:t>
            </a:r>
            <a:r>
              <a:rPr lang="fr-FR" dirty="0" smtClean="0">
                <a:solidFill>
                  <a:srgbClr val="000000"/>
                </a:solidFill>
                <a:latin typeface="Calibri" panose="020F0502020204030204" pitchFamily="34" charset="0"/>
                <a:ea typeface="Calibri" panose="020F0502020204030204" pitchFamily="34" charset="0"/>
                <a:cs typeface="UniversLTStd-Light"/>
              </a:rPr>
              <a:t>cultivés)</a:t>
            </a:r>
          </a:p>
          <a:p>
            <a:pPr algn="just">
              <a:lnSpc>
                <a:spcPct val="115000"/>
              </a:lnSpc>
              <a:spcAft>
                <a:spcPts val="0"/>
              </a:spcAft>
              <a:buFont typeface="Arial"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   la </a:t>
            </a:r>
            <a:r>
              <a:rPr lang="fr-FR" dirty="0">
                <a:solidFill>
                  <a:srgbClr val="000000"/>
                </a:solidFill>
                <a:latin typeface="Calibri" panose="020F0502020204030204" pitchFamily="34" charset="0"/>
                <a:ea typeface="Calibri" panose="020F0502020204030204" pitchFamily="34" charset="0"/>
                <a:cs typeface="UniversLTStd-Light"/>
              </a:rPr>
              <a:t>jachère (671 000 ha</a:t>
            </a:r>
            <a:r>
              <a:rPr lang="fr-FR" dirty="0" smtClean="0">
                <a:solidFill>
                  <a:srgbClr val="000000"/>
                </a:solidFill>
                <a:latin typeface="Calibri" panose="020F0502020204030204" pitchFamily="34" charset="0"/>
                <a:ea typeface="Calibri" panose="020F0502020204030204" pitchFamily="34" charset="0"/>
                <a:cs typeface="UniversLTStd-Light"/>
              </a:rPr>
              <a:t>).</a:t>
            </a:r>
          </a:p>
          <a:p>
            <a:pPr algn="just">
              <a:lnSpc>
                <a:spcPct val="115000"/>
              </a:lnSpc>
              <a:spcAft>
                <a:spcPts val="0"/>
              </a:spcAft>
            </a:pPr>
            <a:r>
              <a:rPr lang="fr-FR" dirty="0" smtClean="0">
                <a:solidFill>
                  <a:srgbClr val="000000"/>
                </a:solidFill>
                <a:latin typeface="Calibri" panose="020F0502020204030204" pitchFamily="34" charset="0"/>
                <a:ea typeface="Calibri" panose="020F0502020204030204" pitchFamily="34" charset="0"/>
                <a:cs typeface="UniversLTStd-Light"/>
              </a:rPr>
              <a:t>La </a:t>
            </a:r>
            <a:r>
              <a:rPr lang="fr-FR" dirty="0">
                <a:solidFill>
                  <a:srgbClr val="000000"/>
                </a:solidFill>
                <a:latin typeface="Calibri" panose="020F0502020204030204" pitchFamily="34" charset="0"/>
                <a:ea typeface="Calibri" panose="020F0502020204030204" pitchFamily="34" charset="0"/>
                <a:cs typeface="UniversLTStd-Light"/>
              </a:rPr>
              <a:t>superficie des cultures s’élève à 4 411 mille ha et se répartit entre les principales cultures comme suit: </a:t>
            </a:r>
            <a:endParaRPr lang="fr-FR" dirty="0" smtClean="0">
              <a:solidFill>
                <a:srgbClr val="000000"/>
              </a:solidFill>
              <a:latin typeface="Calibri" panose="020F0502020204030204" pitchFamily="34" charset="0"/>
              <a:ea typeface="Calibri" panose="020F0502020204030204" pitchFamily="34" charset="0"/>
              <a:cs typeface="UniversLTStd-Light"/>
            </a:endParaRP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arboriculture</a:t>
            </a:r>
            <a:r>
              <a:rPr lang="fr-FR" dirty="0">
                <a:solidFill>
                  <a:srgbClr val="000000"/>
                </a:solidFill>
                <a:latin typeface="Calibri" panose="020F0502020204030204" pitchFamily="34" charset="0"/>
                <a:ea typeface="Calibri" panose="020F0502020204030204" pitchFamily="34" charset="0"/>
                <a:cs typeface="UniversLTStd-Light"/>
              </a:rPr>
              <a:t>: </a:t>
            </a:r>
            <a:r>
              <a:rPr lang="fr-FR" dirty="0" smtClean="0">
                <a:solidFill>
                  <a:srgbClr val="000000"/>
                </a:solidFill>
                <a:latin typeface="Calibri" panose="020F0502020204030204" pitchFamily="34" charset="0"/>
                <a:ea typeface="Calibri" panose="020F0502020204030204" pitchFamily="34" charset="0"/>
                <a:cs typeface="UniversLTStd-Light"/>
              </a:rPr>
              <a:t>49%; </a:t>
            </a: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céréales</a:t>
            </a:r>
            <a:r>
              <a:rPr lang="fr-FR" dirty="0">
                <a:solidFill>
                  <a:srgbClr val="000000"/>
                </a:solidFill>
                <a:latin typeface="Calibri" panose="020F0502020204030204" pitchFamily="34" charset="0"/>
                <a:ea typeface="Calibri" panose="020F0502020204030204" pitchFamily="34" charset="0"/>
                <a:cs typeface="UniversLTStd-Light"/>
              </a:rPr>
              <a:t>: </a:t>
            </a:r>
            <a:r>
              <a:rPr lang="fr-FR" dirty="0" smtClean="0">
                <a:solidFill>
                  <a:srgbClr val="000000"/>
                </a:solidFill>
                <a:latin typeface="Calibri" panose="020F0502020204030204" pitchFamily="34" charset="0"/>
                <a:ea typeface="Calibri" panose="020F0502020204030204" pitchFamily="34" charset="0"/>
                <a:cs typeface="UniversLTStd-Light"/>
              </a:rPr>
              <a:t>37%; </a:t>
            </a: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légumineuses</a:t>
            </a:r>
            <a:r>
              <a:rPr lang="fr-FR" dirty="0">
                <a:solidFill>
                  <a:srgbClr val="000000"/>
                </a:solidFill>
                <a:latin typeface="Calibri" panose="020F0502020204030204" pitchFamily="34" charset="0"/>
                <a:ea typeface="Calibri" panose="020F0502020204030204" pitchFamily="34" charset="0"/>
                <a:cs typeface="UniversLTStd-Light"/>
              </a:rPr>
              <a:t>: 2 </a:t>
            </a:r>
            <a:r>
              <a:rPr lang="fr-FR" dirty="0" smtClean="0">
                <a:solidFill>
                  <a:srgbClr val="000000"/>
                </a:solidFill>
                <a:latin typeface="Calibri" panose="020F0502020204030204" pitchFamily="34" charset="0"/>
                <a:ea typeface="Calibri" panose="020F0502020204030204" pitchFamily="34" charset="0"/>
                <a:cs typeface="UniversLTStd-Light"/>
              </a:rPr>
              <a:t>%; </a:t>
            </a: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fourrages</a:t>
            </a:r>
            <a:r>
              <a:rPr lang="fr-FR" dirty="0">
                <a:solidFill>
                  <a:srgbClr val="000000"/>
                </a:solidFill>
                <a:latin typeface="Calibri" panose="020F0502020204030204" pitchFamily="34" charset="0"/>
                <a:ea typeface="Calibri" panose="020F0502020204030204" pitchFamily="34" charset="0"/>
                <a:cs typeface="UniversLTStd-Light"/>
              </a:rPr>
              <a:t>: 9 </a:t>
            </a:r>
            <a:r>
              <a:rPr lang="fr-FR" dirty="0" smtClean="0">
                <a:solidFill>
                  <a:srgbClr val="000000"/>
                </a:solidFill>
                <a:latin typeface="Calibri" panose="020F0502020204030204" pitchFamily="34" charset="0"/>
                <a:ea typeface="Calibri" panose="020F0502020204030204" pitchFamily="34" charset="0"/>
                <a:cs typeface="UniversLTStd-Light"/>
              </a:rPr>
              <a:t>%; </a:t>
            </a: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cultures </a:t>
            </a:r>
            <a:r>
              <a:rPr lang="fr-FR" dirty="0">
                <a:solidFill>
                  <a:srgbClr val="000000"/>
                </a:solidFill>
                <a:latin typeface="Calibri" panose="020F0502020204030204" pitchFamily="34" charset="0"/>
                <a:ea typeface="Calibri" panose="020F0502020204030204" pitchFamily="34" charset="0"/>
                <a:cs typeface="UniversLTStd-Light"/>
              </a:rPr>
              <a:t>maraîchères: </a:t>
            </a:r>
            <a:r>
              <a:rPr lang="fr-FR" dirty="0" smtClean="0">
                <a:solidFill>
                  <a:srgbClr val="000000"/>
                </a:solidFill>
                <a:latin typeface="Calibri" panose="020F0502020204030204" pitchFamily="34" charset="0"/>
                <a:ea typeface="Calibri" panose="020F0502020204030204" pitchFamily="34" charset="0"/>
                <a:cs typeface="UniversLTStd-Light"/>
              </a:rPr>
              <a:t>4%;</a:t>
            </a:r>
          </a:p>
          <a:p>
            <a:pPr marL="2114550" lvl="4" indent="-285750" algn="just">
              <a:lnSpc>
                <a:spcPct val="115000"/>
              </a:lnSpc>
              <a:buFont typeface="Arial" panose="020B0604020202020204" pitchFamily="34" charset="0"/>
              <a:buChar char="•"/>
            </a:pPr>
            <a:r>
              <a:rPr lang="fr-FR" dirty="0" smtClean="0">
                <a:solidFill>
                  <a:srgbClr val="000000"/>
                </a:solidFill>
                <a:latin typeface="Calibri" panose="020F0502020204030204" pitchFamily="34" charset="0"/>
                <a:ea typeface="Calibri" panose="020F0502020204030204" pitchFamily="34" charset="0"/>
                <a:cs typeface="UniversLTStd-Light"/>
              </a:rPr>
              <a:t>autres 1%.</a:t>
            </a:r>
          </a:p>
          <a:p>
            <a:pPr marL="0" lvl="4" algn="just">
              <a:lnSpc>
                <a:spcPct val="115000"/>
              </a:lnSpc>
            </a:pPr>
            <a:r>
              <a:rPr lang="fr-FR" dirty="0" smtClean="0"/>
              <a:t>Les </a:t>
            </a:r>
            <a:r>
              <a:rPr lang="fr-FR" dirty="0"/>
              <a:t>quatre produits les plus importants, en termes de quantité et de valeur, </a:t>
            </a:r>
            <a:r>
              <a:rPr lang="fr-FR" dirty="0" smtClean="0"/>
              <a:t>sont </a:t>
            </a:r>
            <a:r>
              <a:rPr lang="fr-FR" dirty="0"/>
              <a:t>les </a:t>
            </a:r>
            <a:r>
              <a:rPr lang="fr-FR" dirty="0" smtClean="0"/>
              <a:t>céréales, les olives</a:t>
            </a:r>
            <a:r>
              <a:rPr lang="fr-FR" dirty="0"/>
              <a:t>, le lait, </a:t>
            </a:r>
            <a:r>
              <a:rPr lang="fr-FR" dirty="0" smtClean="0"/>
              <a:t>et le maraîchage . </a:t>
            </a:r>
            <a:endParaRPr lang="fr-FR" dirty="0"/>
          </a:p>
          <a:p>
            <a:pPr marL="2114550" lvl="4" indent="-285750" algn="just">
              <a:lnSpc>
                <a:spcPct val="115000"/>
              </a:lnSpc>
              <a:buFont typeface="Arial" panose="020B0604020202020204" pitchFamily="34" charset="0"/>
              <a:buChar char="•"/>
            </a:pPr>
            <a:endParaRPr lang="fr-FR"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815922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Les Terres irriguées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267744" y="1916832"/>
            <a:ext cx="6606480" cy="3596369"/>
          </a:xfrm>
          <a:prstGeom prst="rect">
            <a:avLst/>
          </a:prstGeom>
        </p:spPr>
        <p:txBody>
          <a:bodyPr wrap="square">
            <a:spAutoFit/>
          </a:bodyPr>
          <a:lstStyle/>
          <a:p>
            <a:pPr algn="just">
              <a:lnSpc>
                <a:spcPct val="115000"/>
              </a:lnSpc>
              <a:spcAft>
                <a:spcPts val="0"/>
              </a:spcAft>
            </a:pPr>
            <a:r>
              <a:rPr lang="fr-FR" dirty="0">
                <a:latin typeface="Calibri" panose="020F0502020204030204" pitchFamily="34" charset="0"/>
                <a:ea typeface="Calibri" panose="020F0502020204030204" pitchFamily="34" charset="0"/>
                <a:cs typeface="UniversLTStd-Light"/>
              </a:rPr>
              <a:t>L’agriculture irriguée est pratiquée sur une superficie irrigable estimée en 2009 à 450 470 ha dont 240 070 ha </a:t>
            </a:r>
            <a:r>
              <a:rPr lang="fr-FR" dirty="0" smtClean="0">
                <a:latin typeface="Calibri" panose="020F0502020204030204" pitchFamily="34" charset="0"/>
                <a:ea typeface="Calibri" panose="020F0502020204030204" pitchFamily="34" charset="0"/>
                <a:cs typeface="UniversLTStd-Light"/>
              </a:rPr>
              <a:t>sont des </a:t>
            </a:r>
            <a:r>
              <a:rPr lang="fr-FR" dirty="0">
                <a:latin typeface="Calibri" panose="020F0502020204030204" pitchFamily="34" charset="0"/>
                <a:ea typeface="Calibri" panose="020F0502020204030204" pitchFamily="34" charset="0"/>
                <a:cs typeface="UniversLTStd-Light"/>
              </a:rPr>
              <a:t>périmètres publics irrigués à partir de barrages ou de sondages publics et 210 400 ha de périmètres privés irrigués à partir de puits de surface ou de sondages privés. La superficie irrigable représente </a:t>
            </a:r>
            <a:r>
              <a:rPr lang="fr-FR" dirty="0" smtClean="0">
                <a:latin typeface="Calibri" panose="020F0502020204030204" pitchFamily="34" charset="0"/>
                <a:ea typeface="Calibri" panose="020F0502020204030204" pitchFamily="34" charset="0"/>
                <a:cs typeface="UniversLTStd-Light"/>
              </a:rPr>
              <a:t>9,2% de </a:t>
            </a:r>
            <a:r>
              <a:rPr lang="fr-FR" dirty="0">
                <a:latin typeface="Calibri" panose="020F0502020204030204" pitchFamily="34" charset="0"/>
                <a:ea typeface="Calibri" panose="020F0502020204030204" pitchFamily="34" charset="0"/>
                <a:cs typeface="UniversLTStd-Light"/>
              </a:rPr>
              <a:t>la superficie labourable et contribue largement à la sécurité alimentaire en fournissant de 34 à 40 % de la valeur de la production agricole nationale et 22 à 40 % des exportations alimentaires</a:t>
            </a:r>
            <a:r>
              <a:rPr lang="fr-FR" dirty="0" smtClean="0">
                <a:latin typeface="Calibri" panose="020F0502020204030204" pitchFamily="34" charset="0"/>
                <a:ea typeface="Calibri" panose="020F0502020204030204" pitchFamily="34" charset="0"/>
                <a:cs typeface="UniversLTStd-Light"/>
              </a:rPr>
              <a:t>.</a:t>
            </a:r>
          </a:p>
          <a:p>
            <a:pPr algn="just">
              <a:lnSpc>
                <a:spcPct val="115000"/>
              </a:lnSpc>
              <a:spcAft>
                <a:spcPts val="0"/>
              </a:spcAft>
            </a:pPr>
            <a:r>
              <a:rPr lang="fr-FR" dirty="0" smtClean="0">
                <a:latin typeface="Calibri" panose="020F0502020204030204" pitchFamily="34" charset="0"/>
                <a:ea typeface="Calibri" panose="020F0502020204030204" pitchFamily="34" charset="0"/>
                <a:cs typeface="UniversLTStd-Light"/>
              </a:rPr>
              <a:t>Les </a:t>
            </a:r>
            <a:r>
              <a:rPr lang="fr-FR" dirty="0">
                <a:latin typeface="Calibri" panose="020F0502020204030204" pitchFamily="34" charset="0"/>
                <a:ea typeface="Calibri" panose="020F0502020204030204" pitchFamily="34" charset="0"/>
                <a:cs typeface="UniversLTStd-Light"/>
              </a:rPr>
              <a:t>ressources hydrauliques </a:t>
            </a:r>
            <a:r>
              <a:rPr lang="fr-FR" dirty="0" smtClean="0">
                <a:latin typeface="Calibri" panose="020F0502020204030204" pitchFamily="34" charset="0"/>
                <a:ea typeface="Calibri" panose="020F0502020204030204" pitchFamily="34" charset="0"/>
                <a:cs typeface="UniversLTStd-Light"/>
              </a:rPr>
              <a:t>non allouées </a:t>
            </a:r>
            <a:r>
              <a:rPr lang="fr-FR" dirty="0">
                <a:latin typeface="Calibri" panose="020F0502020204030204" pitchFamily="34" charset="0"/>
                <a:ea typeface="Calibri" panose="020F0502020204030204" pitchFamily="34" charset="0"/>
                <a:cs typeface="UniversLTStd-Light"/>
              </a:rPr>
              <a:t>sont pratiquement épuisées par l’agriculture, ce qui implique qu’une expansion de l’irrigation à grande échelle n’est </a:t>
            </a:r>
            <a:r>
              <a:rPr lang="fr-FR" dirty="0" smtClean="0">
                <a:latin typeface="Calibri" panose="020F0502020204030204" pitchFamily="34" charset="0"/>
                <a:ea typeface="Calibri" panose="020F0502020204030204" pitchFamily="34" charset="0"/>
                <a:cs typeface="UniversLTStd-Light"/>
              </a:rPr>
              <a:t>plus </a:t>
            </a:r>
            <a:r>
              <a:rPr lang="fr-FR" dirty="0">
                <a:latin typeface="Calibri" panose="020F0502020204030204" pitchFamily="34" charset="0"/>
                <a:ea typeface="Calibri" panose="020F0502020204030204" pitchFamily="34" charset="0"/>
                <a:cs typeface="UniversLTStd-Light"/>
              </a:rPr>
              <a:t>possible aujourd’hui.</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066648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Activités</a:t>
            </a:r>
            <a:r>
              <a:rPr kumimoji="0" lang="fr-FR" sz="3600" b="0" i="0" u="none" strike="noStrike" kern="1200" cap="none" spc="0" normalizeH="0" noProof="0" dirty="0" smtClean="0">
                <a:ln>
                  <a:noFill/>
                </a:ln>
                <a:solidFill>
                  <a:srgbClr val="002060"/>
                </a:solidFill>
                <a:effectLst/>
                <a:uLnTx/>
                <a:uFillTx/>
                <a:latin typeface="+mj-lt"/>
                <a:ea typeface="+mj-ea"/>
                <a:cs typeface="+mj-cs"/>
              </a:rPr>
              <a:t> agricoles favorables à l’introduction du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267744" y="1772816"/>
            <a:ext cx="6192688" cy="4339650"/>
          </a:xfrm>
          <a:prstGeom prst="rect">
            <a:avLst/>
          </a:prstGeom>
        </p:spPr>
        <p:txBody>
          <a:bodyPr wrap="square">
            <a:spAutoFit/>
          </a:bodyPr>
          <a:lstStyle/>
          <a:p>
            <a:r>
              <a:rPr lang="fr-FR" dirty="0" smtClean="0">
                <a:solidFill>
                  <a:srgbClr val="0070C0"/>
                </a:solidFill>
                <a:latin typeface="Calibri" panose="020F0502020204030204" pitchFamily="34" charset="0"/>
                <a:ea typeface="Calibri" panose="020F0502020204030204" pitchFamily="34" charset="0"/>
                <a:cs typeface="UniversLTStd-Light"/>
              </a:rPr>
              <a:t>LES </a:t>
            </a:r>
            <a:r>
              <a:rPr lang="fr-FR" b="1" dirty="0" smtClean="0">
                <a:solidFill>
                  <a:srgbClr val="0070C0"/>
                </a:solidFill>
              </a:rPr>
              <a:t> SERRES  </a:t>
            </a:r>
            <a:r>
              <a:rPr lang="fr-FR" b="1" dirty="0" smtClean="0"/>
              <a:t>:  </a:t>
            </a:r>
            <a:r>
              <a:rPr lang="fr-FR" sz="1400" b="1" dirty="0" smtClean="0"/>
              <a:t> </a:t>
            </a:r>
            <a:r>
              <a:rPr lang="fr-FR" sz="1400" cap="all" dirty="0" smtClean="0"/>
              <a:t>ECLAIRAGE, CHAUFFAGE,  IRRIGATION  GOUTTE A GOUTTE,  AERATION- VENTILATION,  PUISAGE DE L'EAU,  FROID POUR PRECONDITIONNEMENT,  CHARGE  POUR VIBREUR DE POLLINISATION</a:t>
            </a:r>
            <a:r>
              <a:rPr lang="fr-FR" sz="1400" dirty="0" smtClean="0"/>
              <a:t>.</a:t>
            </a:r>
          </a:p>
          <a:p>
            <a:pPr fontAlgn="t"/>
            <a:r>
              <a:rPr lang="fr-FR" dirty="0" smtClean="0">
                <a:solidFill>
                  <a:srgbClr val="0070C0"/>
                </a:solidFill>
              </a:rPr>
              <a:t>L’</a:t>
            </a:r>
            <a:r>
              <a:rPr lang="fr-FR" b="1" dirty="0" smtClean="0">
                <a:solidFill>
                  <a:srgbClr val="0070C0"/>
                </a:solidFill>
              </a:rPr>
              <a:t>ELEVAGE </a:t>
            </a:r>
            <a:r>
              <a:rPr lang="fr-FR" sz="1400" b="1" dirty="0" smtClean="0"/>
              <a:t>: </a:t>
            </a:r>
            <a:r>
              <a:rPr lang="fr-FR" sz="1400" dirty="0" smtClean="0"/>
              <a:t>ECLAIRAGE DES LOCAUX , EAU CHAUDE POUR LES ETABLES, EAU  S/PRESSION  POUR ABREUVEMENT AUTOMATISME ET NETTOYAGE, FROID POUR STOCKAGE DE LAIT, BROYAGE D'ALIMENTS  ,HACHAGE DE PAILLE  ET DE FOIN, ENERGIE POUR DES ACTIVITES DE TRANSFORMATION, ENERGIE POUR  TRAITE MECANIQUE, CLIMATISATION  NOTAMMENT POUR POULAILERS ,  CONDITIONNEMENT POUR LOCAUX</a:t>
            </a:r>
            <a:r>
              <a:rPr lang="fr-FR" sz="1200" dirty="0" smtClean="0"/>
              <a:t>.</a:t>
            </a:r>
          </a:p>
          <a:p>
            <a:pPr fontAlgn="t"/>
            <a:r>
              <a:rPr lang="fr-FR" b="1" dirty="0" smtClean="0">
                <a:solidFill>
                  <a:srgbClr val="0070C0"/>
                </a:solidFill>
              </a:rPr>
              <a:t>PECHE </a:t>
            </a:r>
            <a:r>
              <a:rPr lang="fr-FR" b="1" dirty="0" smtClean="0"/>
              <a:t>: </a:t>
            </a:r>
            <a:r>
              <a:rPr lang="fr-FR" sz="1400" dirty="0" smtClean="0"/>
              <a:t>FROID POUR STOCKAGE DE POISSON,  EAU  S/PRESSION  POUR LAVAGE  ET NETTOYAGE</a:t>
            </a:r>
            <a:endParaRPr lang="fr-FR" sz="1200" dirty="0" smtClean="0"/>
          </a:p>
          <a:p>
            <a:pPr fontAlgn="t"/>
            <a:r>
              <a:rPr lang="fr-FR" b="1" dirty="0" smtClean="0">
                <a:solidFill>
                  <a:srgbClr val="0070C0"/>
                </a:solidFill>
              </a:rPr>
              <a:t>IRRIGATION </a:t>
            </a:r>
            <a:r>
              <a:rPr lang="fr-FR" b="1" dirty="0" smtClean="0"/>
              <a:t>: </a:t>
            </a:r>
            <a:r>
              <a:rPr lang="fr-FR" sz="1400" dirty="0" smtClean="0"/>
              <a:t>EXHAURE ET POMPAGE, MISE  S/PRESSION ET ECONOMIE D'EAU, POMPAGE ET REFOULEMENT DES EAUX DE  DRAINAGE    (Oasis ).</a:t>
            </a:r>
          </a:p>
          <a:p>
            <a:pPr fontAlgn="t"/>
            <a:r>
              <a:rPr lang="fr-FR" b="1" dirty="0" smtClean="0">
                <a:solidFill>
                  <a:srgbClr val="0070C0"/>
                </a:solidFill>
              </a:rPr>
              <a:t>ARBORICULTURE</a:t>
            </a:r>
            <a:r>
              <a:rPr lang="fr-FR" b="1" dirty="0" smtClean="0"/>
              <a:t>:  </a:t>
            </a:r>
            <a:r>
              <a:rPr lang="fr-FR" sz="1400" dirty="0" smtClean="0"/>
              <a:t>ENERGIE POUR ATELIERS, GOUTTE A GOUTTE, BROYAGE  DE BOIS DE TAILLE , PHOTOTROPISME –INSECTICIDE, SECHAGE DE FRUITS</a:t>
            </a:r>
          </a:p>
          <a:p>
            <a:pPr fontAlgn="t"/>
            <a:r>
              <a:rPr lang="fr-FR" b="1" dirty="0" smtClean="0">
                <a:solidFill>
                  <a:srgbClr val="0070C0"/>
                </a:solidFill>
              </a:rPr>
              <a:t>PETITES EXPLOITATIONS ET MILIEU RURAL </a:t>
            </a:r>
            <a:r>
              <a:rPr lang="fr-FR" b="1" dirty="0" smtClean="0"/>
              <a:t>:</a:t>
            </a:r>
            <a:r>
              <a:rPr lang="fr-FR" sz="1400" dirty="0" smtClean="0"/>
              <a:t>BROYAGE D'ALIMENTS DE BETAIL,  ENERGIE D'ECLAIRAGE  INTERNE DES DOUARS ET DES EXPLOITATIONS, REFRIGERATION - CENTRE DE COLLECTE DE LAIT  ET TRANSFORMATION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066648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Les défis du secteur agricole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267744" y="1916832"/>
            <a:ext cx="6606480" cy="4247317"/>
          </a:xfrm>
          <a:prstGeom prst="rect">
            <a:avLst/>
          </a:prstGeom>
        </p:spPr>
        <p:txBody>
          <a:bodyPr wrap="square">
            <a:spAutoFit/>
          </a:bodyPr>
          <a:lstStyle/>
          <a:p>
            <a:pPr lvl="0" algn="just"/>
            <a:r>
              <a:rPr lang="fr-FR" dirty="0" smtClean="0"/>
              <a:t>L’intégration </a:t>
            </a:r>
            <a:r>
              <a:rPr lang="fr-FR" dirty="0"/>
              <a:t>de nouvelles méthodes et technologies pour la production agricole ne doit pas impacter négativement la politique sociale du pays surtout pour les exploitants agricoles et les ouvriers agricoles qui peuvent, à terme, voir leur pouvoir d’achat baisser, leur capacité d’investissement s’anéantir</a:t>
            </a:r>
            <a:r>
              <a:rPr lang="fr-FR" dirty="0" smtClean="0"/>
              <a:t>. Elle doit  contribuer à améliorer la productivité et rendre les spéculations plus porteuses.</a:t>
            </a:r>
            <a:endParaRPr lang="fr-FR" dirty="0"/>
          </a:p>
          <a:p>
            <a:pPr lvl="0" algn="just"/>
            <a:endParaRPr lang="fr-FR" dirty="0" smtClean="0"/>
          </a:p>
          <a:p>
            <a:pPr lvl="0" algn="just"/>
            <a:r>
              <a:rPr lang="fr-FR" dirty="0" smtClean="0"/>
              <a:t>L’évolution </a:t>
            </a:r>
            <a:r>
              <a:rPr lang="fr-FR" dirty="0"/>
              <a:t>des zones rurales et leur ouverture sur le monde à travers un choix judicieux du modèle agricole local, la diversification des activités agricoles et économiques, </a:t>
            </a:r>
            <a:r>
              <a:rPr lang="fr-FR" dirty="0" smtClean="0"/>
              <a:t>telles </a:t>
            </a:r>
            <a:r>
              <a:rPr lang="fr-FR" dirty="0"/>
              <a:t>que la production de l’énergie à partir de sources renouvelables et l’intégration de nouveaux </a:t>
            </a:r>
            <a:r>
              <a:rPr lang="fr-FR" dirty="0" smtClean="0"/>
              <a:t>métiers/activités </a:t>
            </a:r>
            <a:r>
              <a:rPr lang="fr-FR" dirty="0"/>
              <a:t>nécessitant plus de savoir-faire et plus de compétences mais aussi améliorer l’attractivité sociale et économique des zones rurales pour </a:t>
            </a:r>
            <a:r>
              <a:rPr lang="fr-FR" dirty="0" smtClean="0"/>
              <a:t>freiner l’exode </a:t>
            </a:r>
            <a:r>
              <a:rPr lang="fr-FR"/>
              <a:t>et </a:t>
            </a:r>
            <a:r>
              <a:rPr lang="fr-FR" smtClean="0"/>
              <a:t>contribuer établir </a:t>
            </a:r>
            <a:r>
              <a:rPr lang="fr-FR" dirty="0"/>
              <a:t>un équilibre </a:t>
            </a:r>
            <a:r>
              <a:rPr lang="fr-FR" dirty="0" smtClean="0"/>
              <a:t>interrégional.</a:t>
            </a:r>
            <a:endParaRPr lang="fr-FR" dirty="0"/>
          </a:p>
        </p:txBody>
      </p:sp>
    </p:spTree>
    <p:extLst>
      <p:ext uri="{BB962C8B-B14F-4D97-AF65-F5344CB8AC3E}">
        <p14:creationId xmlns="" xmlns:p14="http://schemas.microsoft.com/office/powerpoint/2010/main" val="2021720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123728" y="2276872"/>
            <a:ext cx="6624736" cy="646331"/>
          </a:xfrm>
          <a:prstGeom prst="rect">
            <a:avLst/>
          </a:prstGeom>
          <a:noFill/>
        </p:spPr>
        <p:txBody>
          <a:bodyPr wrap="square" rtlCol="0">
            <a:spAutoFit/>
          </a:bodyPr>
          <a:lstStyle/>
          <a:p>
            <a:pPr algn="ctr"/>
            <a:r>
              <a:rPr lang="fr-FR" sz="3600" b="1" dirty="0" smtClean="0">
                <a:solidFill>
                  <a:srgbClr val="00B050"/>
                </a:solidFill>
              </a:rPr>
              <a:t>MERCI POUR VOTRE ATTENTION</a:t>
            </a:r>
            <a:endParaRPr lang="fr-FR" sz="3600" b="1" dirty="0">
              <a:solidFill>
                <a:srgbClr val="00B050"/>
              </a:solidFill>
            </a:endParaRPr>
          </a:p>
        </p:txBody>
      </p:sp>
    </p:spTree>
    <p:extLst>
      <p:ext uri="{BB962C8B-B14F-4D97-AF65-F5344CB8AC3E}">
        <p14:creationId xmlns="" xmlns:p14="http://schemas.microsoft.com/office/powerpoint/2010/main" val="3319736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Contexte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6" name="Rectangle 5"/>
          <p:cNvSpPr/>
          <p:nvPr/>
        </p:nvSpPr>
        <p:spPr>
          <a:xfrm>
            <a:off x="2267744" y="1340768"/>
            <a:ext cx="6264696" cy="5078313"/>
          </a:xfrm>
          <a:prstGeom prst="rect">
            <a:avLst/>
          </a:prstGeom>
        </p:spPr>
        <p:txBody>
          <a:bodyPr wrap="square">
            <a:spAutoFit/>
          </a:bodyPr>
          <a:lstStyle/>
          <a:p>
            <a:pPr algn="just"/>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La consommation croissante de nos ressources énergétiques fossiles entraîne aujourd'hui des dysfonctionnements majeurs, dont les principales causes sont: </a:t>
            </a:r>
          </a:p>
          <a:p>
            <a:pPr lvl="0" algn="just">
              <a:buFont typeface="Arial" pitchFamily="34" charset="0"/>
              <a:buChar char="•"/>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L’augmentation de la  consommation de l'énergie générée par l'élévation du niveau de vie dans les secteurs entre autres l’Agriculture,</a:t>
            </a:r>
          </a:p>
          <a:p>
            <a:pPr lvl="0" algn="just">
              <a:buFont typeface="Arial" pitchFamily="34" charset="0"/>
              <a:buChar char="•"/>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Les  limites des ressources fossiles en cours d’épuisement,</a:t>
            </a:r>
          </a:p>
          <a:p>
            <a:pPr lvl="0" algn="just">
              <a:buFont typeface="Arial" pitchFamily="34" charset="0"/>
              <a:buChar char="•"/>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L'augmentation du coût de ces ressources fossiles devenues rares,</a:t>
            </a:r>
          </a:p>
          <a:p>
            <a:pPr lvl="0" algn="just">
              <a:buFont typeface="Arial" pitchFamily="34" charset="0"/>
              <a:buChar char="•"/>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La pollution générée par la combustion de ces ressources fossiles (émissions de gaz à effet de serre) responsable du dérèglement climatique.</a:t>
            </a:r>
          </a:p>
          <a:p>
            <a:pPr lvl="0" algn="just"/>
            <a:endPar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lvl="0" algn="just"/>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Ce constat impose une prise de conscience de l'ensemble des décideurs politiques, des industriel, des agriculteurs, des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autres acteurs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dans les divers secteurs économiques et des citoyens afin de favoriser la mise en place de nouveaux moyens de production d'énergie, plus propres et respectueux de l'environnement</a:t>
            </a:r>
            <a:r>
              <a:rPr lang="fr-FR" dirty="0" smtClean="0">
                <a:solidFill>
                  <a:srgbClr val="0070C0"/>
                </a:solidFill>
              </a:rPr>
              <a:t>. </a:t>
            </a:r>
          </a:p>
        </p:txBody>
      </p:sp>
    </p:spTree>
    <p:extLst>
      <p:ext uri="{BB962C8B-B14F-4D97-AF65-F5344CB8AC3E}">
        <p14:creationId xmlns="" xmlns:p14="http://schemas.microsoft.com/office/powerpoint/2010/main" val="2886104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Contexte  (suite)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195736" y="1268760"/>
            <a:ext cx="6606480" cy="5317353"/>
          </a:xfrm>
          <a:prstGeom prst="rect">
            <a:avLst/>
          </a:prstGeom>
        </p:spPr>
        <p:txBody>
          <a:bodyPr wrap="square">
            <a:spAutoFit/>
          </a:bodyPr>
          <a:lstStyle/>
          <a:p>
            <a:pPr algn="just">
              <a:lnSpc>
                <a:spcPct val="115000"/>
              </a:lnSpc>
              <a:spcAft>
                <a:spcPts val="1000"/>
              </a:spcAft>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En Agriculture, les efforts entrepris depuis des décennies pour  atteindre  des objectifs d’autosuffisance et de sécurité alimentaire à travers l’intensification des modes culturaux, (irrigation, développement  des filières, motorisation  et mécanisation des travaux, meilleure préparation de postproduction)  ont  rendu  notre agriculture de plus en plus énergivore grevant ainsi les coûts de production et amplifiant la vulnérabilité du secteur.</a:t>
            </a:r>
          </a:p>
          <a:p>
            <a:pPr algn="just">
              <a:lnSpc>
                <a:spcPct val="115000"/>
              </a:lnSpc>
              <a:spcAft>
                <a:spcPts val="1000"/>
              </a:spcAft>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En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associant des mécanismes incitatifs disponibles pour les énergies renouvelables (essentiellement le PV) et ceux relatifs aux investissements dans le secteur agricole liés aux techniques d’intensification, il serait possible de ressortir des modèles spécifiques qui permettraient de réduire la vulnérabilité de cette activité économique vi à vis des énergies fossiles en préparant les acteurs du secteur agricole à intégrer des techniques et des technologies qui assureraient la production de l’électricité pour la promotion et l’évolution des systèmes de production agricoles.</a:t>
            </a:r>
            <a:endParaRPr lang="fr-F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2886104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5736" y="1962354"/>
            <a:ext cx="6750496" cy="3596369"/>
          </a:xfrm>
          <a:prstGeom prst="rect">
            <a:avLst/>
          </a:prstGeom>
        </p:spPr>
        <p:txBody>
          <a:bodyPr wrap="square">
            <a:spAutoFit/>
          </a:bodyPr>
          <a:lstStyle/>
          <a:p>
            <a:pPr marL="342900" lvl="0" indent="-342900" algn="just">
              <a:lnSpc>
                <a:spcPct val="115000"/>
              </a:lnSpc>
              <a:spcAft>
                <a:spcPts val="0"/>
              </a:spcAft>
              <a:buFont typeface="Symbol" panose="05050102010706020507" pitchFamily="18" charset="2"/>
              <a:buChar char=""/>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Donner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des descriptions détaillées sur les différentes typologies des exploitations agricoles en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Tunisie.</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Proposer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des modèles de projets PV pour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certains types et/ou catégories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de projets et  d’exploitations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agricoles. </a:t>
            </a:r>
          </a:p>
          <a:p>
            <a:pPr marL="342900" lvl="0" indent="-342900" algn="just">
              <a:lnSpc>
                <a:spcPct val="115000"/>
              </a:lnSpc>
              <a:spcAft>
                <a:spcPts val="0"/>
              </a:spcAft>
              <a:buFont typeface="Symbol" panose="05050102010706020507" pitchFamily="18" charset="2"/>
              <a:buChar char=""/>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 Analyser le cadre règlementaire et incitatif des investissements agricoles ainsi que le cadre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institutionnel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pour le développement de projets d’énergies renouvelables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(essentiellement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PV) et proposer des recommandations visant à améliorer le recours à cette technologie. </a:t>
            </a:r>
          </a:p>
          <a:p>
            <a:pPr marL="342900" lvl="0" indent="-342900" algn="just">
              <a:lnSpc>
                <a:spcPct val="115000"/>
              </a:lnSpc>
              <a:spcAft>
                <a:spcPts val="1000"/>
              </a:spcAft>
              <a:buFont typeface="Symbol" panose="05050102010706020507" pitchFamily="18" charset="2"/>
              <a:buChar char=""/>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Proposer un plan de renforcement des capacités pour les cadres de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l’APIA.</a:t>
            </a:r>
            <a:endParaRPr lang="fr-F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Objectifs de l’étude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Tree>
    <p:extLst>
      <p:ext uri="{BB962C8B-B14F-4D97-AF65-F5344CB8AC3E}">
        <p14:creationId xmlns="" xmlns:p14="http://schemas.microsoft.com/office/powerpoint/2010/main" val="1408400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Organisation de la mission</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123728" y="1310516"/>
            <a:ext cx="6750496" cy="4998804"/>
          </a:xfrm>
          <a:prstGeom prst="rect">
            <a:avLst/>
          </a:prstGeom>
        </p:spPr>
        <p:txBody>
          <a:bodyPr wrap="square">
            <a:spAutoFit/>
          </a:bodyPr>
          <a:lstStyle/>
          <a:p>
            <a:pPr algn="just">
              <a:lnSpc>
                <a:spcPct val="115000"/>
              </a:lnSpc>
              <a:spcAft>
                <a:spcPts val="1000"/>
              </a:spcAft>
            </a:pPr>
            <a:r>
              <a:rPr lang="fr-FR" b="1"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Tâche 1 :</a:t>
            </a:r>
            <a:r>
              <a:rPr lang="fr-FR"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fr-FR" b="1"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Etat des lieux &amp; opportunités</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Inventaire des différentes typologies des exploitations agricoles en Tunisie. </a:t>
            </a: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Analyse des profils de consommations des typologies inventoriées.</a:t>
            </a: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Identification des typologies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les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plus énergivores.</a:t>
            </a:r>
          </a:p>
          <a:p>
            <a:pPr marL="342900" lvl="0" indent="-342900" algn="just">
              <a:lnSpc>
                <a:spcPct val="115000"/>
              </a:lnSpc>
              <a:spcAft>
                <a:spcPts val="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Ratios économiques.</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Analyses technico-économique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sommaires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pour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les projets PV.</a:t>
            </a: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Analyse du cadre règlementaire, incitatif et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institutionnel relatif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à l’investissement dans le secteur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agricole.</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La contribution et expérience du secteur bancaire dans le financement des projets agricoles, cas de la Banque Nationale Agricole.</a:t>
            </a: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Identification des barrières relatives à la réalisation de projets PV dans le secteur agricole.</a:t>
            </a:r>
          </a:p>
          <a:p>
            <a:pPr marL="342900" lvl="0" indent="-342900" algn="just">
              <a:lnSpc>
                <a:spcPct val="115000"/>
              </a:lnSpc>
              <a:spcAft>
                <a:spcPts val="100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Proposition de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recommandations.</a:t>
            </a:r>
            <a:endParaRPr lang="fr-F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2617026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454532"/>
            <a:ext cx="6606480" cy="4361707"/>
          </a:xfrm>
          <a:prstGeom prst="rect">
            <a:avLst/>
          </a:prstGeom>
        </p:spPr>
        <p:txBody>
          <a:bodyPr wrap="square">
            <a:spAutoFit/>
          </a:bodyPr>
          <a:lstStyle/>
          <a:p>
            <a:pPr algn="just">
              <a:lnSpc>
                <a:spcPct val="115000"/>
              </a:lnSpc>
              <a:spcAft>
                <a:spcPts val="1000"/>
              </a:spcAft>
            </a:pPr>
            <a:r>
              <a:rPr lang="fr-FR" b="1"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Tâche 2 :</a:t>
            </a:r>
            <a:r>
              <a:rPr lang="fr-FR"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fr-FR" b="1" u="sng"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Les fiches/ projets  pilotes</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Analyses technico-économiques détaillées pour les typologies « cibles » des projets PV.</a:t>
            </a:r>
          </a:p>
          <a:p>
            <a:pPr marL="342900" lvl="0" indent="-342900" algn="just">
              <a:lnSpc>
                <a:spcPct val="115000"/>
              </a:lnSpc>
              <a:spcAft>
                <a:spcPts val="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Proposition de schémas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de financement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par catégorie et/ou type d’exploitations agricoles de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l’opération pilote (Fonds propre,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aides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et subsides prévues par le code des investissements,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aides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et subsides prévues par la loi sur la Maitrise de l’Energie, autres sources de financement), </a:t>
            </a:r>
          </a:p>
          <a:p>
            <a:pPr marL="342900" lvl="0" indent="-342900" algn="just">
              <a:lnSpc>
                <a:spcPct val="115000"/>
              </a:lnSpc>
              <a:spcAft>
                <a:spcPts val="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Elaborer des fiches de projets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types </a:t>
            </a: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incluant les analyses économiques.</a:t>
            </a:r>
            <a:endPar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mj-lt"/>
              <a:buAutoNum type="arabicPeriod"/>
            </a:pPr>
            <a:r>
              <a:rPr lang="fr-FR"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Durabilité </a:t>
            </a:r>
            <a:r>
              <a:rPr lang="fr-FR" dirty="0">
                <a:solidFill>
                  <a:srgbClr val="002060"/>
                </a:solidFill>
                <a:latin typeface="Calibri" panose="020F0502020204030204" pitchFamily="34" charset="0"/>
                <a:ea typeface="Calibri" panose="020F0502020204030204" pitchFamily="34" charset="0"/>
                <a:cs typeface="Times New Roman" panose="02020603050405020304" pitchFamily="18" charset="0"/>
              </a:rPr>
              <a:t>et pérennisation : Développement d’une approche spécifique pour la gestion des dossiers et demandes des investisseurs agricoles souhaitant investir dans des centrales PV. </a:t>
            </a:r>
            <a:endParaRPr lang="fr-F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smtClean="0">
                <a:solidFill>
                  <a:srgbClr val="002060"/>
                </a:solidFill>
                <a:latin typeface="+mj-lt"/>
                <a:ea typeface="+mj-ea"/>
                <a:cs typeface="+mj-cs"/>
              </a:rPr>
              <a:t>Organisation de la mission</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Tree>
    <p:extLst>
      <p:ext uri="{BB962C8B-B14F-4D97-AF65-F5344CB8AC3E}">
        <p14:creationId xmlns="" xmlns:p14="http://schemas.microsoft.com/office/powerpoint/2010/main" val="3214301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Spécificités du secteur Agricole en Tunisie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86000" y="2064879"/>
            <a:ext cx="6678488" cy="4552015"/>
          </a:xfrm>
          <a:prstGeom prst="rect">
            <a:avLst/>
          </a:prstGeom>
        </p:spPr>
        <p:txBody>
          <a:bodyPr wrap="square">
            <a:spAutoFit/>
          </a:bodyPr>
          <a:lstStyle/>
          <a:p>
            <a:pPr algn="just">
              <a:lnSpc>
                <a:spcPct val="115000"/>
              </a:lnSpc>
              <a:spcAft>
                <a:spcPts val="0"/>
              </a:spcAft>
            </a:pPr>
            <a:r>
              <a:rPr lang="fr-FR" dirty="0">
                <a:latin typeface="Calibri" panose="020F0502020204030204" pitchFamily="34" charset="0"/>
                <a:ea typeface="Calibri" panose="020F0502020204030204" pitchFamily="34" charset="0"/>
                <a:cs typeface="UniversLTStd-Light"/>
              </a:rPr>
              <a:t>L’importance du secteur agricole se manifeste sur plusieurs niveaux : </a:t>
            </a:r>
            <a:endParaRPr lang="fr-FR" dirty="0" smtClean="0">
              <a:latin typeface="Calibri" panose="020F0502020204030204" pitchFamily="34" charset="0"/>
              <a:ea typeface="Calibri" panose="020F0502020204030204" pitchFamily="34" charset="0"/>
              <a:cs typeface="UniversLTStd-Light"/>
            </a:endParaRPr>
          </a:p>
          <a:p>
            <a:pPr marL="285750" indent="-285750" algn="just">
              <a:lnSpc>
                <a:spcPct val="115000"/>
              </a:lnSpc>
              <a:spcAft>
                <a:spcPts val="0"/>
              </a:spcAft>
              <a:buFont typeface="Arial" panose="020B0604020202020204" pitchFamily="34" charset="0"/>
              <a:buChar char="•"/>
            </a:pPr>
            <a:r>
              <a:rPr lang="fr-FR" dirty="0" smtClean="0">
                <a:latin typeface="Calibri" panose="020F0502020204030204" pitchFamily="34" charset="0"/>
                <a:ea typeface="Calibri" panose="020F0502020204030204" pitchFamily="34" charset="0"/>
                <a:cs typeface="UniversLTStd-Light"/>
              </a:rPr>
              <a:t>Produit intérieur </a:t>
            </a:r>
            <a:r>
              <a:rPr lang="fr-FR" dirty="0">
                <a:latin typeface="Calibri" panose="020F0502020204030204" pitchFamily="34" charset="0"/>
                <a:ea typeface="Calibri" panose="020F0502020204030204" pitchFamily="34" charset="0"/>
                <a:cs typeface="UniversLTStd-Light"/>
              </a:rPr>
              <a:t>brut (PIB</a:t>
            </a:r>
            <a:r>
              <a:rPr lang="fr-FR" dirty="0" smtClean="0">
                <a:latin typeface="Calibri" panose="020F0502020204030204" pitchFamily="34" charset="0"/>
                <a:ea typeface="Calibri" panose="020F0502020204030204" pitchFamily="34" charset="0"/>
                <a:cs typeface="UniversLTStd-Light"/>
              </a:rPr>
              <a:t>),</a:t>
            </a:r>
          </a:p>
          <a:p>
            <a:pPr marL="285750" indent="-285750" algn="just">
              <a:lnSpc>
                <a:spcPct val="115000"/>
              </a:lnSpc>
              <a:spcAft>
                <a:spcPts val="0"/>
              </a:spcAft>
              <a:buFont typeface="Arial" panose="020B0604020202020204" pitchFamily="34" charset="0"/>
              <a:buChar char="•"/>
            </a:pPr>
            <a:r>
              <a:rPr lang="fr-FR" dirty="0" smtClean="0">
                <a:latin typeface="Calibri" panose="020F0502020204030204" pitchFamily="34" charset="0"/>
                <a:ea typeface="Calibri" panose="020F0502020204030204" pitchFamily="34" charset="0"/>
                <a:cs typeface="UniversLTStd-Light"/>
              </a:rPr>
              <a:t>Sécurité </a:t>
            </a:r>
            <a:r>
              <a:rPr lang="fr-FR" dirty="0">
                <a:latin typeface="Calibri" panose="020F0502020204030204" pitchFamily="34" charset="0"/>
                <a:ea typeface="Calibri" panose="020F0502020204030204" pitchFamily="34" charset="0"/>
                <a:cs typeface="UniversLTStd-Light"/>
              </a:rPr>
              <a:t>d’approvisionnement et de la stabilité des prix des produits </a:t>
            </a:r>
            <a:r>
              <a:rPr lang="fr-FR" dirty="0" smtClean="0">
                <a:latin typeface="Calibri" panose="020F0502020204030204" pitchFamily="34" charset="0"/>
                <a:ea typeface="Calibri" panose="020F0502020204030204" pitchFamily="34" charset="0"/>
                <a:cs typeface="UniversLTStd-Light"/>
              </a:rPr>
              <a:t>alimentaires;</a:t>
            </a:r>
          </a:p>
          <a:p>
            <a:pPr marL="285750" indent="-285750" algn="just">
              <a:lnSpc>
                <a:spcPct val="115000"/>
              </a:lnSpc>
              <a:buFont typeface="Arial" panose="020B0604020202020204" pitchFamily="34" charset="0"/>
              <a:buChar char="•"/>
            </a:pPr>
            <a:r>
              <a:rPr lang="fr-FR" dirty="0" smtClean="0">
                <a:latin typeface="Calibri" panose="020F0502020204030204" pitchFamily="34" charset="0"/>
                <a:ea typeface="Calibri" panose="020F0502020204030204" pitchFamily="34" charset="0"/>
                <a:cs typeface="UniversLTStd-Light"/>
              </a:rPr>
              <a:t>Exportations,</a:t>
            </a:r>
          </a:p>
          <a:p>
            <a:pPr marL="285750" indent="-285750" algn="just">
              <a:lnSpc>
                <a:spcPct val="115000"/>
              </a:lnSpc>
              <a:spcAft>
                <a:spcPts val="0"/>
              </a:spcAft>
              <a:buFont typeface="Arial" panose="020B0604020202020204" pitchFamily="34" charset="0"/>
              <a:buChar char="•"/>
            </a:pPr>
            <a:r>
              <a:rPr lang="fr-FR" dirty="0" smtClean="0">
                <a:latin typeface="Calibri" panose="020F0502020204030204" pitchFamily="34" charset="0"/>
                <a:ea typeface="Calibri" panose="020F0502020204030204" pitchFamily="34" charset="0"/>
                <a:cs typeface="UniversLTStd-Light"/>
              </a:rPr>
              <a:t>Emploi,</a:t>
            </a:r>
          </a:p>
          <a:p>
            <a:pPr marL="285750" indent="-285750" algn="just">
              <a:lnSpc>
                <a:spcPct val="115000"/>
              </a:lnSpc>
              <a:spcAft>
                <a:spcPts val="0"/>
              </a:spcAft>
              <a:buFont typeface="Arial" panose="020B0604020202020204" pitchFamily="34" charset="0"/>
              <a:buChar char="•"/>
            </a:pPr>
            <a:r>
              <a:rPr lang="fr-FR" dirty="0" smtClean="0">
                <a:latin typeface="Calibri" panose="020F0502020204030204" pitchFamily="34" charset="0"/>
                <a:ea typeface="Calibri" panose="020F0502020204030204" pitchFamily="34" charset="0"/>
                <a:cs typeface="UniversLTStd-Light"/>
              </a:rPr>
              <a:t>Revenus des classes sociales les plus démunies et plus pauvres</a:t>
            </a:r>
          </a:p>
          <a:p>
            <a:pPr algn="just">
              <a:lnSpc>
                <a:spcPct val="115000"/>
              </a:lnSpc>
              <a:spcAft>
                <a:spcPts val="0"/>
              </a:spcAft>
            </a:pPr>
            <a:endParaRPr lang="fr-FR"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0"/>
              </a:spcAft>
              <a:buFont typeface="Arial" panose="020B0604020202020204" pitchFamily="34" charset="0"/>
              <a:buChar char="•"/>
            </a:pPr>
            <a:r>
              <a:rPr lang="fr-FR" b="1" dirty="0">
                <a:latin typeface="Calibri" panose="020F0502020204030204" pitchFamily="34" charset="0"/>
                <a:ea typeface="Calibri" panose="020F0502020204030204" pitchFamily="34" charset="0"/>
                <a:cs typeface="UniversLTStd-Light"/>
              </a:rPr>
              <a:t>La contribution de l’agriculture au PIB est, en moyenne, de 11 à 13</a:t>
            </a:r>
            <a:r>
              <a:rPr lang="fr-FR" b="1" dirty="0" smtClean="0">
                <a:latin typeface="Calibri" panose="020F0502020204030204" pitchFamily="34" charset="0"/>
                <a:ea typeface="Calibri" panose="020F0502020204030204" pitchFamily="34" charset="0"/>
                <a:cs typeface="UniversLTStd-Light"/>
              </a:rPr>
              <a:t>%  durant </a:t>
            </a:r>
            <a:r>
              <a:rPr lang="fr-FR" b="1" dirty="0">
                <a:latin typeface="Calibri" panose="020F0502020204030204" pitchFamily="34" charset="0"/>
                <a:ea typeface="Calibri" panose="020F0502020204030204" pitchFamily="34" charset="0"/>
                <a:cs typeface="UniversLTStd-Light"/>
              </a:rPr>
              <a:t>la dernière </a:t>
            </a:r>
            <a:r>
              <a:rPr lang="fr-FR" b="1" dirty="0" smtClean="0">
                <a:latin typeface="Calibri" panose="020F0502020204030204" pitchFamily="34" charset="0"/>
                <a:ea typeface="Calibri" panose="020F0502020204030204" pitchFamily="34" charset="0"/>
                <a:cs typeface="UniversLTStd-Light"/>
              </a:rPr>
              <a:t>décennie.</a:t>
            </a:r>
          </a:p>
          <a:p>
            <a:pPr marL="285750" indent="-285750" algn="just">
              <a:lnSpc>
                <a:spcPct val="115000"/>
              </a:lnSpc>
              <a:spcAft>
                <a:spcPts val="0"/>
              </a:spcAft>
              <a:buFont typeface="Arial" panose="020B0604020202020204" pitchFamily="34" charset="0"/>
              <a:buChar char="•"/>
            </a:pPr>
            <a:r>
              <a:rPr lang="fr-FR" b="1" dirty="0" smtClean="0">
                <a:latin typeface="Calibri" panose="020F0502020204030204" pitchFamily="34" charset="0"/>
                <a:ea typeface="Calibri" panose="020F0502020204030204" pitchFamily="34" charset="0"/>
                <a:cs typeface="UniversLTStd-Light"/>
              </a:rPr>
              <a:t>La contribution du secteur agricole dans l’emploi est à peu </a:t>
            </a:r>
            <a:r>
              <a:rPr lang="fr-FR" b="1" dirty="0">
                <a:latin typeface="Calibri" panose="020F0502020204030204" pitchFamily="34" charset="0"/>
                <a:ea typeface="Calibri" panose="020F0502020204030204" pitchFamily="34" charset="0"/>
                <a:cs typeface="UniversLTStd-Light"/>
              </a:rPr>
              <a:t>près </a:t>
            </a:r>
            <a:r>
              <a:rPr lang="fr-FR" b="1" dirty="0" smtClean="0">
                <a:latin typeface="Calibri" panose="020F0502020204030204" pitchFamily="34" charset="0"/>
                <a:ea typeface="Calibri" panose="020F0502020204030204" pitchFamily="34" charset="0"/>
                <a:cs typeface="UniversLTStd-Light"/>
              </a:rPr>
              <a:t>de 20</a:t>
            </a:r>
            <a:r>
              <a:rPr lang="fr-FR" b="1" dirty="0">
                <a:latin typeface="Calibri" panose="020F0502020204030204" pitchFamily="34" charset="0"/>
                <a:ea typeface="Calibri" panose="020F0502020204030204" pitchFamily="34" charset="0"/>
                <a:cs typeface="UniversLTStd-Light"/>
              </a:rPr>
              <a:t>% de la population </a:t>
            </a:r>
            <a:r>
              <a:rPr lang="fr-FR" b="1" dirty="0" smtClean="0">
                <a:latin typeface="Calibri" panose="020F0502020204030204" pitchFamily="34" charset="0"/>
                <a:ea typeface="Calibri" panose="020F0502020204030204" pitchFamily="34" charset="0"/>
                <a:cs typeface="UniversLTStd-Light"/>
              </a:rPr>
              <a:t>active.</a:t>
            </a:r>
          </a:p>
          <a:p>
            <a:pPr marL="285750" indent="-285750" algn="just">
              <a:lnSpc>
                <a:spcPct val="115000"/>
              </a:lnSpc>
              <a:spcAft>
                <a:spcPts val="0"/>
              </a:spcAft>
              <a:buFont typeface="Arial" panose="020B0604020202020204" pitchFamily="34" charset="0"/>
              <a:buChar char="•"/>
            </a:pPr>
            <a:r>
              <a:rPr lang="fr-FR" b="1" dirty="0" smtClean="0">
                <a:latin typeface="Calibri" panose="020F0502020204030204" pitchFamily="34" charset="0"/>
                <a:ea typeface="Calibri" panose="020F0502020204030204" pitchFamily="34" charset="0"/>
                <a:cs typeface="UniversLTStd-Light"/>
              </a:rPr>
              <a:t>Les </a:t>
            </a:r>
            <a:r>
              <a:rPr lang="fr-FR" b="1" dirty="0">
                <a:latin typeface="Calibri" panose="020F0502020204030204" pitchFamily="34" charset="0"/>
                <a:ea typeface="Calibri" panose="020F0502020204030204" pitchFamily="34" charset="0"/>
                <a:cs typeface="UniversLTStd-Light"/>
              </a:rPr>
              <a:t>exportations agricoles et alimentaires représentent quelques 15% des exportations totales du pays. </a:t>
            </a:r>
            <a:endParaRPr lang="fr-FR"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448846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Politique Agricole Tunisienne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67744" y="1628800"/>
            <a:ext cx="6534472" cy="3914918"/>
          </a:xfrm>
          <a:prstGeom prst="rect">
            <a:avLst/>
          </a:prstGeom>
        </p:spPr>
        <p:txBody>
          <a:bodyPr wrap="square">
            <a:spAutoFit/>
          </a:bodyPr>
          <a:lstStyle/>
          <a:p>
            <a:pPr marL="342900" lvl="0" indent="-342900" algn="just">
              <a:lnSpc>
                <a:spcPct val="115000"/>
              </a:lnSpc>
              <a:spcAft>
                <a:spcPts val="0"/>
              </a:spcAft>
              <a:buFont typeface="Wingdings" panose="05000000000000000000" pitchFamily="2" charset="2"/>
              <a:buChar char=""/>
            </a:pPr>
            <a:r>
              <a:rPr lang="fr-FR" b="1" dirty="0">
                <a:latin typeface="Calibri" panose="020F0502020204030204" pitchFamily="34" charset="0"/>
                <a:ea typeface="Calibri" panose="020F0502020204030204" pitchFamily="34" charset="0"/>
                <a:cs typeface="UniversLTStd-Light"/>
              </a:rPr>
              <a:t>La consolidation de la sécurité alimentaire en tant que vecteur de la souveraineté nationale;</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fr-FR" b="1" dirty="0">
                <a:latin typeface="Calibri" panose="020F0502020204030204" pitchFamily="34" charset="0"/>
                <a:ea typeface="Calibri" panose="020F0502020204030204" pitchFamily="34" charset="0"/>
                <a:cs typeface="UniversLTStd-Light"/>
              </a:rPr>
              <a:t> </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fr-FR" b="1" dirty="0">
                <a:latin typeface="Calibri" panose="020F0502020204030204" pitchFamily="34" charset="0"/>
                <a:ea typeface="Calibri" panose="020F0502020204030204" pitchFamily="34" charset="0"/>
                <a:cs typeface="UniversLTStd-Light"/>
              </a:rPr>
              <a:t>L’amélioration de la compétitivité du </a:t>
            </a:r>
            <a:r>
              <a:rPr lang="fr-FR" b="1" dirty="0" smtClean="0">
                <a:latin typeface="Calibri" panose="020F0502020204030204" pitchFamily="34" charset="0"/>
                <a:ea typeface="Calibri" panose="020F0502020204030204" pitchFamily="34" charset="0"/>
                <a:cs typeface="UniversLTStd-Light"/>
              </a:rPr>
              <a:t>secteur;</a:t>
            </a:r>
          </a:p>
          <a:p>
            <a:pPr marL="342900" lvl="0" indent="-342900" algn="just">
              <a:lnSpc>
                <a:spcPct val="115000"/>
              </a:lnSpc>
              <a:spcAft>
                <a:spcPts val="0"/>
              </a:spcAft>
              <a:buFont typeface="Wingdings" panose="05000000000000000000" pitchFamily="2" charset="2"/>
              <a:buChar char=""/>
            </a:pPr>
            <a:r>
              <a:rPr lang="fr-FR" b="1" dirty="0" smtClean="0">
                <a:latin typeface="Calibri" panose="020F0502020204030204" pitchFamily="34" charset="0"/>
                <a:ea typeface="Calibri" panose="020F0502020204030204" pitchFamily="34" charset="0"/>
                <a:cs typeface="Times New Roman" panose="02020603050405020304" pitchFamily="18" charset="0"/>
              </a:rPr>
              <a:t>Valorisation rationnelle des productions et développement des chaînes de valeur agricoles</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fr-FR" b="1" dirty="0">
                <a:latin typeface="Calibri" panose="020F0502020204030204" pitchFamily="34" charset="0"/>
                <a:ea typeface="Calibri" panose="020F0502020204030204" pitchFamily="34" charset="0"/>
                <a:cs typeface="UniversLTStd-Light"/>
              </a:rPr>
              <a:t> </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fr-FR" b="1" dirty="0">
                <a:latin typeface="Calibri" panose="020F0502020204030204" pitchFamily="34" charset="0"/>
                <a:ea typeface="Calibri" panose="020F0502020204030204" pitchFamily="34" charset="0"/>
                <a:cs typeface="UniversLTStd-Light"/>
              </a:rPr>
              <a:t>La promotion des exportations en tant que moteur pour la </a:t>
            </a:r>
            <a:r>
              <a:rPr lang="fr-FR" b="1" dirty="0" smtClean="0">
                <a:latin typeface="Calibri" panose="020F0502020204030204" pitchFamily="34" charset="0"/>
                <a:ea typeface="Calibri" panose="020F0502020204030204" pitchFamily="34" charset="0"/>
                <a:cs typeface="UniversLTStd-Light"/>
              </a:rPr>
              <a:t>croissance;</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fr-FR" b="1" dirty="0">
                <a:latin typeface="Calibri" panose="020F0502020204030204" pitchFamily="34" charset="0"/>
                <a:ea typeface="Calibri" panose="020F0502020204030204" pitchFamily="34" charset="0"/>
                <a:cs typeface="UniversLTStd-Light"/>
              </a:rPr>
              <a:t> </a:t>
            </a:r>
            <a:endParaRPr lang="fr-FR"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fr-FR" b="1" dirty="0">
                <a:latin typeface="Calibri" panose="020F0502020204030204" pitchFamily="34" charset="0"/>
                <a:ea typeface="Calibri" panose="020F0502020204030204" pitchFamily="34" charset="0"/>
                <a:cs typeface="UniversLTStd-Light"/>
              </a:rPr>
              <a:t>La promotion des ressources naturelles en tant que base fondamentale d’un développement agricole durable</a:t>
            </a:r>
            <a:r>
              <a:rPr lang="fr-FR" dirty="0">
                <a:latin typeface="Calibri" panose="020F0502020204030204" pitchFamily="34" charset="0"/>
                <a:ea typeface="Calibri" panose="020F0502020204030204" pitchFamily="34" charset="0"/>
                <a:cs typeface="UniversLTStd-Light"/>
              </a:rPr>
              <a:t>.</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2886502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Structure des Exploitations Agricoles en Tunisie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286000" y="1916832"/>
            <a:ext cx="6750496" cy="923330"/>
          </a:xfrm>
          <a:prstGeom prst="rect">
            <a:avLst/>
          </a:prstGeom>
        </p:spPr>
        <p:txBody>
          <a:bodyPr wrap="square">
            <a:spAutoFit/>
          </a:bodyPr>
          <a:lstStyle/>
          <a:p>
            <a:r>
              <a:rPr lang="fr-FR" dirty="0">
                <a:solidFill>
                  <a:srgbClr val="000000"/>
                </a:solidFill>
                <a:latin typeface="Calibri" panose="020F0502020204030204" pitchFamily="34" charset="0"/>
                <a:ea typeface="Calibri" panose="020F0502020204030204" pitchFamily="34" charset="0"/>
                <a:cs typeface="UniversLTStd-Light"/>
              </a:rPr>
              <a:t>L’enquête sur les structures des exploitations </a:t>
            </a:r>
            <a:r>
              <a:rPr lang="fr-FR" dirty="0" smtClean="0">
                <a:solidFill>
                  <a:srgbClr val="000000"/>
                </a:solidFill>
                <a:latin typeface="Calibri" panose="020F0502020204030204" pitchFamily="34" charset="0"/>
                <a:ea typeface="Calibri" panose="020F0502020204030204" pitchFamily="34" charset="0"/>
                <a:cs typeface="UniversLTStd-Light"/>
              </a:rPr>
              <a:t>agricoles</a:t>
            </a:r>
            <a:r>
              <a:rPr lang="fr-FR" baseline="30000" dirty="0" smtClean="0">
                <a:solidFill>
                  <a:srgbClr val="FF0000"/>
                </a:solidFill>
                <a:latin typeface="Calibri" panose="020F0502020204030204" pitchFamily="34" charset="0"/>
                <a:ea typeface="Calibri" panose="020F0502020204030204" pitchFamily="34" charset="0"/>
                <a:cs typeface="UniversLTStd-Light"/>
              </a:rPr>
              <a:t>(1)</a:t>
            </a:r>
            <a:r>
              <a:rPr lang="fr-FR" dirty="0" smtClean="0">
                <a:solidFill>
                  <a:srgbClr val="FF0000"/>
                </a:solidFill>
                <a:latin typeface="Calibri" panose="020F0502020204030204" pitchFamily="34" charset="0"/>
                <a:ea typeface="Calibri" panose="020F0502020204030204" pitchFamily="34" charset="0"/>
                <a:cs typeface="UniversLTStd-Light"/>
              </a:rPr>
              <a:t> </a:t>
            </a:r>
            <a:r>
              <a:rPr lang="fr-FR" dirty="0">
                <a:solidFill>
                  <a:srgbClr val="000000"/>
                </a:solidFill>
                <a:latin typeface="Calibri" panose="020F0502020204030204" pitchFamily="34" charset="0"/>
                <a:ea typeface="Calibri" panose="020F0502020204030204" pitchFamily="34" charset="0"/>
                <a:cs typeface="UniversLTStd-Light"/>
              </a:rPr>
              <a:t>de 2004/2005 a dénombré 516 000 exploitations </a:t>
            </a:r>
            <a:r>
              <a:rPr lang="fr-FR" dirty="0" smtClean="0">
                <a:solidFill>
                  <a:srgbClr val="000000"/>
                </a:solidFill>
                <a:latin typeface="Calibri" panose="020F0502020204030204" pitchFamily="34" charset="0"/>
                <a:ea typeface="Calibri" panose="020F0502020204030204" pitchFamily="34" charset="0"/>
                <a:cs typeface="UniversLTStd-Light"/>
              </a:rPr>
              <a:t>agricoles dont </a:t>
            </a:r>
            <a:r>
              <a:rPr lang="fr-FR" b="1" dirty="0" smtClean="0">
                <a:solidFill>
                  <a:srgbClr val="FF0000"/>
                </a:solidFill>
                <a:latin typeface="Calibri" panose="020F0502020204030204" pitchFamily="34" charset="0"/>
                <a:ea typeface="Calibri" panose="020F0502020204030204" pitchFamily="34" charset="0"/>
                <a:cs typeface="UniversLTStd-Light"/>
              </a:rPr>
              <a:t>75% ont moins de 10 ha et seulement 3% ont plus de 50 ha.</a:t>
            </a:r>
            <a:endParaRPr lang="fr-FR" b="1" dirty="0">
              <a:solidFill>
                <a:srgbClr val="FF0000"/>
              </a:solidFill>
            </a:endParaRPr>
          </a:p>
        </p:txBody>
      </p:sp>
      <p:sp>
        <p:nvSpPr>
          <p:cNvPr id="5" name="Rectangle 4"/>
          <p:cNvSpPr/>
          <p:nvPr/>
        </p:nvSpPr>
        <p:spPr>
          <a:xfrm>
            <a:off x="2286000" y="6381328"/>
            <a:ext cx="6750496" cy="269304"/>
          </a:xfrm>
          <a:prstGeom prst="rect">
            <a:avLst/>
          </a:prstGeom>
        </p:spPr>
        <p:txBody>
          <a:bodyPr wrap="square">
            <a:spAutoFit/>
          </a:bodyPr>
          <a:lstStyle/>
          <a:p>
            <a:pPr algn="just">
              <a:lnSpc>
                <a:spcPct val="115000"/>
              </a:lnSpc>
              <a:spcAft>
                <a:spcPts val="0"/>
              </a:spcAft>
            </a:pPr>
            <a:r>
              <a:rPr lang="fr-FR" sz="1000" dirty="0" smtClean="0">
                <a:solidFill>
                  <a:srgbClr val="000000"/>
                </a:solidFill>
                <a:latin typeface="Calibri" panose="020F0502020204030204" pitchFamily="34" charset="0"/>
                <a:ea typeface="Calibri" panose="020F0502020204030204" pitchFamily="34" charset="0"/>
                <a:cs typeface="UniversLTStd-Light"/>
              </a:rPr>
              <a:t>(1)</a:t>
            </a:r>
            <a:r>
              <a:rPr lang="fr-FR" sz="1000" dirty="0">
                <a:solidFill>
                  <a:srgbClr val="000000"/>
                </a:solidFill>
                <a:latin typeface="Calibri" panose="020F0502020204030204" pitchFamily="34" charset="0"/>
                <a:ea typeface="Calibri" panose="020F0502020204030204" pitchFamily="34" charset="0"/>
                <a:cs typeface="UniversLTStd-Light"/>
              </a:rPr>
              <a:t> : Enquête 2004/2005 : </a:t>
            </a:r>
            <a:r>
              <a:rPr lang="fr-FR" sz="1000" u="sng" dirty="0">
                <a:solidFill>
                  <a:srgbClr val="0000FF"/>
                </a:solidFill>
                <a:latin typeface="Calibri" panose="020F0502020204030204" pitchFamily="34" charset="0"/>
                <a:ea typeface="Calibri" panose="020F0502020204030204" pitchFamily="34" charset="0"/>
                <a:cs typeface="UniversLTStd-Light"/>
                <a:hlinkClick r:id="rId2"/>
              </a:rPr>
              <a:t>http://www.onagri.nat.tn/uploads/divers/enquetes-structures/index.htm</a:t>
            </a:r>
            <a:r>
              <a:rPr lang="fr-FR" sz="1000" dirty="0">
                <a:solidFill>
                  <a:srgbClr val="000000"/>
                </a:solidFill>
                <a:latin typeface="Calibri" panose="020F0502020204030204" pitchFamily="34" charset="0"/>
                <a:ea typeface="Calibri" panose="020F0502020204030204" pitchFamily="34" charset="0"/>
                <a:cs typeface="UniversLTStd-Light"/>
              </a:rPr>
              <a:t> </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Graphique 5"/>
          <p:cNvGraphicFramePr/>
          <p:nvPr>
            <p:extLst>
              <p:ext uri="{D42A27DB-BD31-4B8C-83A1-F6EECF244321}">
                <p14:modId xmlns="" xmlns:p14="http://schemas.microsoft.com/office/powerpoint/2010/main" val="3987017481"/>
              </p:ext>
            </p:extLst>
          </p:nvPr>
        </p:nvGraphicFramePr>
        <p:xfrm>
          <a:off x="2204254" y="2821816"/>
          <a:ext cx="6440562" cy="32883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110903854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3428</TotalTime>
  <Words>1314</Words>
  <Application>Microsoft Office PowerPoint</Application>
  <PresentationFormat>Affichage à l'écran (4:3)</PresentationFormat>
  <Paragraphs>172</Paragraphs>
  <Slides>19</Slides>
  <Notes>1</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Sony</dc:creator>
  <cp:lastModifiedBy>Haj youssef</cp:lastModifiedBy>
  <cp:revision>49</cp:revision>
  <dcterms:created xsi:type="dcterms:W3CDTF">2015-05-28T17:48:41Z</dcterms:created>
  <dcterms:modified xsi:type="dcterms:W3CDTF">2016-01-27T09:38:40Z</dcterms:modified>
</cp:coreProperties>
</file>